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15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pic>
        <p:nvPicPr>
          <p:cNvPr id="94" name="Picture 19" descr="Picture 19"/>
          <p:cNvPicPr>
            <a:picLocks noChangeAspect="1"/>
          </p:cNvPicPr>
          <p:nvPr/>
        </p:nvPicPr>
        <p:blipFill>
          <a:blip r:embed="rId3">
            <a:alphaModFix amt="10000"/>
          </a:blip>
          <a:stretch>
            <a:fillRect/>
          </a:stretch>
        </p:blipFill>
        <p:spPr>
          <a:xfrm>
            <a:off x="0" y="0"/>
            <a:ext cx="12192000" cy="6858000"/>
          </a:xfrm>
          <a:prstGeom prst="rect">
            <a:avLst/>
          </a:prstGeom>
          <a:ln w="12700">
            <a:miter lim="400000"/>
          </a:ln>
        </p:spPr>
      </p:pic>
      <p:sp>
        <p:nvSpPr>
          <p:cNvPr id="95" name="TextBox 20"/>
          <p:cNvSpPr txBox="1"/>
          <p:nvPr/>
        </p:nvSpPr>
        <p:spPr>
          <a:xfrm>
            <a:off x="45720" y="228599"/>
            <a:ext cx="12100560" cy="1641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5400">
                <a:solidFill>
                  <a:srgbClr val="C00000"/>
                </a:solidFill>
              </a:defRPr>
            </a:pPr>
            <a:r>
              <a:t>Last Tuesday </a:t>
            </a:r>
            <a:r>
              <a:rPr b="1"/>
              <a:t>(</a:t>
            </a:r>
            <a:r>
              <a:rPr b="1" u="sng"/>
              <a:t>June 1</a:t>
            </a:r>
            <a:r>
              <a:rPr b="1" u="sng" baseline="30000"/>
              <a:t>st</a:t>
            </a:r>
            <a:r>
              <a:rPr b="1" u="sng"/>
              <a:t> of every year</a:t>
            </a:r>
            <a:r>
              <a:rPr b="1"/>
              <a:t>) </a:t>
            </a:r>
            <a:r>
              <a:t>we celebrated a very special feast?</a:t>
            </a:r>
          </a:p>
        </p:txBody>
      </p:sp>
      <p:sp>
        <p:nvSpPr>
          <p:cNvPr id="96" name="TextBox 54"/>
          <p:cNvSpPr txBox="1"/>
          <p:nvPr/>
        </p:nvSpPr>
        <p:spPr>
          <a:xfrm>
            <a:off x="83820" y="3375659"/>
            <a:ext cx="12062460" cy="1641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400"/>
            </a:lvl1pPr>
          </a:lstStyle>
          <a:p>
            <a:r>
              <a:t>“The commemoration of the Entry of our Lord Jesus Christ to Egypt”</a:t>
            </a:r>
          </a:p>
        </p:txBody>
      </p:sp>
      <p:pic>
        <p:nvPicPr>
          <p:cNvPr id="97" name="Picture 56" descr="Picture 56"/>
          <p:cNvPicPr>
            <a:picLocks noChangeAspect="1"/>
          </p:cNvPicPr>
          <p:nvPr/>
        </p:nvPicPr>
        <p:blipFill>
          <a:blip r:embed="rId3"/>
          <a:stretch>
            <a:fillRect/>
          </a:stretch>
        </p:blipFill>
        <p:spPr>
          <a:xfrm>
            <a:off x="-3811" y="0"/>
            <a:ext cx="12192001" cy="6858000"/>
          </a:xfrm>
          <a:prstGeom prst="rect">
            <a:avLst/>
          </a:prstGeom>
          <a:ln w="12700">
            <a:miter lim="400000"/>
          </a:ln>
        </p:spPr>
      </p:pic>
      <p:pic>
        <p:nvPicPr>
          <p:cNvPr id="3" name="Picture 2" descr="A qr code with a red circle and a cross&#10;&#10;Description automatically generated">
            <a:extLst>
              <a:ext uri="{FF2B5EF4-FFF2-40B4-BE49-F238E27FC236}">
                <a16:creationId xmlns:a16="http://schemas.microsoft.com/office/drawing/2014/main" id="{66428D34-2145-9ED3-E0EB-1633BE7C9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692" y="571805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96"/>
                                        </p:tgtEl>
                                        <p:attrNameLst>
                                          <p:attrName>style.visibility</p:attrName>
                                        </p:attrNameLst>
                                      </p:cBhvr>
                                      <p:to>
                                        <p:strVal val="visible"/>
                                      </p:to>
                                    </p:set>
                                    <p:animEffect transition="in" filter="box(in)">
                                      <p:cBhvr>
                                        <p:cTn id="7" dur="2000"/>
                                        <p:tgtEl>
                                          <p:spTgt spid="96"/>
                                        </p:tgtEl>
                                      </p:cBhvr>
                                    </p:animEffect>
                                  </p:childTnLst>
                                </p:cTn>
                              </p:par>
                            </p:childTnLst>
                          </p:cTn>
                        </p:par>
                        <p:par>
                          <p:cTn id="8" fill="hold">
                            <p:stCondLst>
                              <p:cond delay="2000"/>
                            </p:stCondLst>
                            <p:childTnLst>
                              <p:par>
                                <p:cTn id="9" presetID="10" presetClass="entr" fill="hold" grpId="2" nodeType="afterEffect">
                                  <p:stCondLst>
                                    <p:cond delay="3000"/>
                                  </p:stCondLst>
                                  <p:iterate>
                                    <p:tmAbs val="0"/>
                                  </p:iterate>
                                  <p:childTnLst>
                                    <p:set>
                                      <p:cBhvr>
                                        <p:cTn id="10" fill="hold"/>
                                        <p:tgtEl>
                                          <p:spTgt spid="97"/>
                                        </p:tgtEl>
                                        <p:attrNameLst>
                                          <p:attrName>style.visibility</p:attrName>
                                        </p:attrNameLst>
                                      </p:cBhvr>
                                      <p:to>
                                        <p:strVal val="visible"/>
                                      </p:to>
                                    </p:set>
                                    <p:animEffect transition="in" filter="fade">
                                      <p:cBhvr>
                                        <p:cTn id="11"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1" animBg="1" advAuto="0"/>
      <p:bldP spid="97"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80"/>
          <p:cNvSpPr txBox="1"/>
          <p:nvPr/>
        </p:nvSpPr>
        <p:spPr>
          <a:xfrm>
            <a:off x="481905" y="4735902"/>
            <a:ext cx="4924805" cy="189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3100" b="1"/>
            </a:pPr>
            <a:r>
              <a:t>St. Mary‘s church </a:t>
            </a:r>
          </a:p>
          <a:p>
            <a:pPr algn="ctr">
              <a:lnSpc>
                <a:spcPct val="90000"/>
              </a:lnSpc>
              <a:spcBef>
                <a:spcPts val="600"/>
              </a:spcBef>
              <a:defRPr sz="3100" b="1"/>
            </a:pPr>
            <a:r>
              <a:t>Maadi is the place where the Holy Family crossed the Nile river to go to upper Egypt</a:t>
            </a:r>
          </a:p>
        </p:txBody>
      </p:sp>
      <p:sp>
        <p:nvSpPr>
          <p:cNvPr id="156" name="TextBox 11"/>
          <p:cNvSpPr txBox="1"/>
          <p:nvPr/>
        </p:nvSpPr>
        <p:spPr>
          <a:xfrm>
            <a:off x="6141721" y="868948"/>
            <a:ext cx="4139665" cy="539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3500" b="1"/>
            </a:lvl1pPr>
          </a:lstStyle>
          <a:p>
            <a:r>
              <a:t>Maadi – Cairo</a:t>
            </a:r>
          </a:p>
        </p:txBody>
      </p:sp>
      <p:sp>
        <p:nvSpPr>
          <p:cNvPr id="157" name="TextBox 12"/>
          <p:cNvSpPr txBox="1"/>
          <p:nvPr/>
        </p:nvSpPr>
        <p:spPr>
          <a:xfrm>
            <a:off x="6017947" y="4600335"/>
            <a:ext cx="6294120" cy="2163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2900" b="1"/>
            </a:pPr>
            <a:r>
              <a:t>March 12, 1976, they found Bible floating on the water in front of the church showing </a:t>
            </a:r>
          </a:p>
          <a:p>
            <a:pPr algn="ctr">
              <a:lnSpc>
                <a:spcPct val="90000"/>
              </a:lnSpc>
              <a:spcBef>
                <a:spcPts val="600"/>
              </a:spcBef>
              <a:defRPr sz="2900" b="1"/>
            </a:pPr>
            <a:r>
              <a:t>“</a:t>
            </a:r>
            <a:r>
              <a:rPr i="1" u="sng"/>
              <a:t>Blessed is Egypt My people</a:t>
            </a:r>
            <a:r>
              <a:t>.” (Isaiah 19:25) </a:t>
            </a:r>
          </a:p>
        </p:txBody>
      </p:sp>
      <p:pic>
        <p:nvPicPr>
          <p:cNvPr id="158" name="Picture 4" descr="Picture 4"/>
          <p:cNvPicPr>
            <a:picLocks noChangeAspect="1"/>
          </p:cNvPicPr>
          <p:nvPr/>
        </p:nvPicPr>
        <p:blipFill>
          <a:blip r:embed="rId2"/>
          <a:stretch>
            <a:fillRect/>
          </a:stretch>
        </p:blipFill>
        <p:spPr>
          <a:xfrm>
            <a:off x="504129" y="141520"/>
            <a:ext cx="4880357" cy="4559301"/>
          </a:xfrm>
          <a:prstGeom prst="rect">
            <a:avLst/>
          </a:prstGeom>
          <a:ln w="12700">
            <a:miter lim="400000"/>
          </a:ln>
        </p:spPr>
      </p:pic>
      <p:pic>
        <p:nvPicPr>
          <p:cNvPr id="159" name="Picture 17" descr="Picture 17"/>
          <p:cNvPicPr>
            <a:picLocks noChangeAspect="1"/>
          </p:cNvPicPr>
          <p:nvPr/>
        </p:nvPicPr>
        <p:blipFill>
          <a:blip r:embed="rId3"/>
          <a:stretch>
            <a:fillRect/>
          </a:stretch>
        </p:blipFill>
        <p:spPr>
          <a:xfrm>
            <a:off x="6414597" y="1857564"/>
            <a:ext cx="5500821" cy="2579111"/>
          </a:xfrm>
          <a:prstGeom prst="rect">
            <a:avLst/>
          </a:prstGeom>
          <a:ln w="12700">
            <a:miter lim="400000"/>
          </a:ln>
        </p:spPr>
      </p:pic>
      <p:pic>
        <p:nvPicPr>
          <p:cNvPr id="2" name="Picture 1" descr="A qr code with a red circle and a cross&#10;&#10;Description automatically generated">
            <a:extLst>
              <a:ext uri="{FF2B5EF4-FFF2-40B4-BE49-F238E27FC236}">
                <a16:creationId xmlns:a16="http://schemas.microsoft.com/office/drawing/2014/main" id="{7D3AB3AE-3601-2E4C-7D6B-EB63B51398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4067" y="227316"/>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56"/>
                                        </p:tgtEl>
                                        <p:attrNameLst>
                                          <p:attrName>style.visibility</p:attrName>
                                        </p:attrNameLst>
                                      </p:cBhvr>
                                      <p:to>
                                        <p:strVal val="visible"/>
                                      </p:to>
                                    </p:set>
                                    <p:anim calcmode="lin" valueType="num">
                                      <p:cBhvr>
                                        <p:cTn id="7" dur="1822" fill="hold"/>
                                        <p:tgtEl>
                                          <p:spTgt spid="156"/>
                                        </p:tgtEl>
                                        <p:attrNameLst>
                                          <p:attrName>ppt_x</p:attrName>
                                        </p:attrNameLst>
                                      </p:cBhvr>
                                      <p:tavLst>
                                        <p:tav tm="0">
                                          <p:val>
                                            <p:strVal val="#ppt_x"/>
                                          </p:val>
                                        </p:tav>
                                        <p:tav tm="100000">
                                          <p:val>
                                            <p:strVal val="#ppt_x"/>
                                          </p:val>
                                        </p:tav>
                                      </p:tavLst>
                                    </p:anim>
                                    <p:anim calcmode="lin" valueType="num">
                                      <p:cBhvr>
                                        <p:cTn id="8" dur="1822" fill="hold"/>
                                        <p:tgtEl>
                                          <p:spTgt spid="156"/>
                                        </p:tgtEl>
                                        <p:attrNameLst>
                                          <p:attrName>ppt_y</p:attrName>
                                        </p:attrNameLst>
                                      </p:cBhvr>
                                      <p:tavLst>
                                        <p:tav tm="0">
                                          <p:val>
                                            <p:strVal val="0-#ppt_h/2"/>
                                          </p:val>
                                        </p:tav>
                                        <p:tav tm="100000">
                                          <p:val>
                                            <p:strVal val="#ppt_y"/>
                                          </p:val>
                                        </p:tav>
                                      </p:tavLst>
                                    </p:anim>
                                  </p:childTnLst>
                                </p:cTn>
                              </p:par>
                            </p:childTnLst>
                          </p:cTn>
                        </p:par>
                        <p:par>
                          <p:cTn id="9" fill="hold">
                            <p:stCondLst>
                              <p:cond delay="1822"/>
                            </p:stCondLst>
                            <p:childTnLst>
                              <p:par>
                                <p:cTn id="10" presetID="4" presetClass="entr" presetSubtype="16" fill="hold" grpId="2" nodeType="afterEffect">
                                  <p:stCondLst>
                                    <p:cond delay="0"/>
                                  </p:stCondLst>
                                  <p:iterate>
                                    <p:tmAbs val="0"/>
                                  </p:iterate>
                                  <p:childTnLst>
                                    <p:set>
                                      <p:cBhvr>
                                        <p:cTn id="11" fill="hold"/>
                                        <p:tgtEl>
                                          <p:spTgt spid="158"/>
                                        </p:tgtEl>
                                        <p:attrNameLst>
                                          <p:attrName>style.visibility</p:attrName>
                                        </p:attrNameLst>
                                      </p:cBhvr>
                                      <p:to>
                                        <p:strVal val="visible"/>
                                      </p:to>
                                    </p:set>
                                    <p:animEffect transition="in" filter="box(in)">
                                      <p:cBhvr>
                                        <p:cTn id="12" dur="2000"/>
                                        <p:tgtEl>
                                          <p:spTgt spid="158"/>
                                        </p:tgtEl>
                                      </p:cBhvr>
                                    </p:animEffect>
                                  </p:childTnLst>
                                </p:cTn>
                              </p:par>
                            </p:childTnLst>
                          </p:cTn>
                        </p:par>
                        <p:par>
                          <p:cTn id="13" fill="hold">
                            <p:stCondLst>
                              <p:cond delay="3822"/>
                            </p:stCondLst>
                            <p:childTnLst>
                              <p:par>
                                <p:cTn id="14" presetID="22" presetClass="entr" presetSubtype="8" fill="hold" grpId="3" nodeType="afterEffect">
                                  <p:stCondLst>
                                    <p:cond delay="0"/>
                                  </p:stCondLst>
                                  <p:iterate>
                                    <p:tmAbs val="0"/>
                                  </p:iterate>
                                  <p:childTnLst>
                                    <p:set>
                                      <p:cBhvr>
                                        <p:cTn id="15" fill="hold"/>
                                        <p:tgtEl>
                                          <p:spTgt spid="155"/>
                                        </p:tgtEl>
                                        <p:attrNameLst>
                                          <p:attrName>style.visibility</p:attrName>
                                        </p:attrNameLst>
                                      </p:cBhvr>
                                      <p:to>
                                        <p:strVal val="visible"/>
                                      </p:to>
                                    </p:set>
                                    <p:animEffect transition="in" filter="wipe(left)">
                                      <p:cBhvr>
                                        <p:cTn id="16" dur="500"/>
                                        <p:tgtEl>
                                          <p:spTgt spid="155"/>
                                        </p:tgtEl>
                                      </p:cBhvr>
                                    </p:animEffect>
                                  </p:childTnLst>
                                </p:cTn>
                              </p:par>
                            </p:childTnLst>
                          </p:cTn>
                        </p:par>
                        <p:par>
                          <p:cTn id="17" fill="hold">
                            <p:stCondLst>
                              <p:cond delay="4322"/>
                            </p:stCondLst>
                            <p:childTnLst>
                              <p:par>
                                <p:cTn id="18" presetID="22" presetClass="entr" presetSubtype="8" fill="hold" grpId="4" nodeType="afterEffect">
                                  <p:stCondLst>
                                    <p:cond delay="0"/>
                                  </p:stCondLst>
                                  <p:iterate>
                                    <p:tmAbs val="0"/>
                                  </p:iterate>
                                  <p:childTnLst>
                                    <p:set>
                                      <p:cBhvr>
                                        <p:cTn id="19" fill="hold"/>
                                        <p:tgtEl>
                                          <p:spTgt spid="159"/>
                                        </p:tgtEl>
                                        <p:attrNameLst>
                                          <p:attrName>style.visibility</p:attrName>
                                        </p:attrNameLst>
                                      </p:cBhvr>
                                      <p:to>
                                        <p:strVal val="visible"/>
                                      </p:to>
                                    </p:set>
                                    <p:animEffect transition="in" filter="wipe(left)">
                                      <p:cBhvr>
                                        <p:cTn id="20" dur="500"/>
                                        <p:tgtEl>
                                          <p:spTgt spid="159"/>
                                        </p:tgtEl>
                                      </p:cBhvr>
                                    </p:animEffect>
                                  </p:childTnLst>
                                </p:cTn>
                              </p:par>
                            </p:childTnLst>
                          </p:cTn>
                        </p:par>
                        <p:par>
                          <p:cTn id="21" fill="hold">
                            <p:stCondLst>
                              <p:cond delay="4822"/>
                            </p:stCondLst>
                            <p:childTnLst>
                              <p:par>
                                <p:cTn id="22" presetID="22" presetClass="entr" presetSubtype="8" fill="hold" grpId="5" nodeType="afterEffect">
                                  <p:stCondLst>
                                    <p:cond delay="0"/>
                                  </p:stCondLst>
                                  <p:iterate>
                                    <p:tmAbs val="0"/>
                                  </p:iterate>
                                  <p:childTnLst>
                                    <p:set>
                                      <p:cBhvr>
                                        <p:cTn id="23" fill="hold"/>
                                        <p:tgtEl>
                                          <p:spTgt spid="157"/>
                                        </p:tgtEl>
                                        <p:attrNameLst>
                                          <p:attrName>style.visibility</p:attrName>
                                        </p:attrNameLst>
                                      </p:cBhvr>
                                      <p:to>
                                        <p:strVal val="visible"/>
                                      </p:to>
                                    </p:set>
                                    <p:animEffect transition="in" filter="wipe(left)">
                                      <p:cBhvr>
                                        <p:cTn id="2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3" animBg="1" advAuto="0"/>
      <p:bldP spid="156" grpId="1" animBg="1" advAuto="0"/>
      <p:bldP spid="157" grpId="5" animBg="1" advAuto="0"/>
      <p:bldP spid="158" grpId="2" animBg="1" advAuto="0"/>
      <p:bldP spid="159"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80"/>
          <p:cNvSpPr txBox="1"/>
          <p:nvPr/>
        </p:nvSpPr>
        <p:spPr>
          <a:xfrm>
            <a:off x="427125" y="1185076"/>
            <a:ext cx="3479682" cy="1281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90000"/>
              </a:lnSpc>
              <a:spcBef>
                <a:spcPts val="600"/>
              </a:spcBef>
              <a:defRPr sz="2400" b="1"/>
            </a:pPr>
            <a:r>
              <a:t>St. Mary‘s monastery </a:t>
            </a:r>
          </a:p>
          <a:p>
            <a:pPr algn="ctr">
              <a:lnSpc>
                <a:spcPct val="90000"/>
              </a:lnSpc>
              <a:spcBef>
                <a:spcPts val="600"/>
              </a:spcBef>
              <a:defRPr sz="2400" b="1"/>
            </a:pPr>
            <a:r>
              <a:t>On the top of the mountain</a:t>
            </a:r>
          </a:p>
        </p:txBody>
      </p:sp>
      <p:sp>
        <p:nvSpPr>
          <p:cNvPr id="162" name="TextBox 11"/>
          <p:cNvSpPr txBox="1"/>
          <p:nvPr/>
        </p:nvSpPr>
        <p:spPr>
          <a:xfrm>
            <a:off x="2382859" y="14726"/>
            <a:ext cx="7146963" cy="1008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3000" b="1"/>
            </a:pPr>
            <a:r>
              <a:t>Gabal Eltair – Minia</a:t>
            </a:r>
          </a:p>
          <a:p>
            <a:pPr algn="ctr">
              <a:lnSpc>
                <a:spcPct val="90000"/>
              </a:lnSpc>
              <a:spcBef>
                <a:spcPts val="600"/>
              </a:spcBef>
              <a:defRPr sz="3000" b="1"/>
            </a:pPr>
            <a:r>
              <a:t>“Mountain of birds”</a:t>
            </a:r>
          </a:p>
        </p:txBody>
      </p:sp>
      <p:sp>
        <p:nvSpPr>
          <p:cNvPr id="163" name="TextBox 12"/>
          <p:cNvSpPr txBox="1"/>
          <p:nvPr/>
        </p:nvSpPr>
        <p:spPr>
          <a:xfrm>
            <a:off x="5128822" y="4686767"/>
            <a:ext cx="6714097" cy="1859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3100" b="1"/>
            </a:pPr>
            <a:r>
              <a:t>On their way to the top of the mountain baby Jesus touched a big rock with His hand to save the Holy Family. </a:t>
            </a:r>
            <a:r>
              <a:rPr sz="3300"/>
              <a:t>The imprint of His hand is still there.</a:t>
            </a:r>
          </a:p>
        </p:txBody>
      </p:sp>
      <p:pic>
        <p:nvPicPr>
          <p:cNvPr id="164" name="Picture 3" descr="Picture 3"/>
          <p:cNvPicPr>
            <a:picLocks noChangeAspect="1"/>
          </p:cNvPicPr>
          <p:nvPr/>
        </p:nvPicPr>
        <p:blipFill>
          <a:blip r:embed="rId2"/>
          <a:stretch>
            <a:fillRect/>
          </a:stretch>
        </p:blipFill>
        <p:spPr>
          <a:xfrm>
            <a:off x="83294" y="2680466"/>
            <a:ext cx="4733857" cy="3646171"/>
          </a:xfrm>
          <a:prstGeom prst="rect">
            <a:avLst/>
          </a:prstGeom>
          <a:ln w="12700">
            <a:miter lim="400000"/>
          </a:ln>
        </p:spPr>
      </p:pic>
      <p:pic>
        <p:nvPicPr>
          <p:cNvPr id="165" name="Picture 10" descr="Picture 10"/>
          <p:cNvPicPr>
            <a:picLocks noChangeAspect="1"/>
          </p:cNvPicPr>
          <p:nvPr/>
        </p:nvPicPr>
        <p:blipFill>
          <a:blip r:embed="rId3"/>
          <a:stretch>
            <a:fillRect/>
          </a:stretch>
        </p:blipFill>
        <p:spPr>
          <a:xfrm>
            <a:off x="4962811" y="1188473"/>
            <a:ext cx="3286126" cy="3333448"/>
          </a:xfrm>
          <a:prstGeom prst="rect">
            <a:avLst/>
          </a:prstGeom>
          <a:ln w="12700">
            <a:miter lim="400000"/>
          </a:ln>
        </p:spPr>
      </p:pic>
      <p:pic>
        <p:nvPicPr>
          <p:cNvPr id="166" name="Picture 14" descr="Picture 14"/>
          <p:cNvPicPr>
            <a:picLocks noChangeAspect="1"/>
          </p:cNvPicPr>
          <p:nvPr/>
        </p:nvPicPr>
        <p:blipFill>
          <a:blip r:embed="rId4"/>
          <a:stretch>
            <a:fillRect/>
          </a:stretch>
        </p:blipFill>
        <p:spPr>
          <a:xfrm>
            <a:off x="8394596" y="1144160"/>
            <a:ext cx="3286126" cy="3333448"/>
          </a:xfrm>
          <a:prstGeom prst="rect">
            <a:avLst/>
          </a:prstGeom>
          <a:ln w="12700">
            <a:miter lim="400000"/>
          </a:ln>
        </p:spPr>
      </p:pic>
      <p:pic>
        <p:nvPicPr>
          <p:cNvPr id="3" name="Picture 2" descr="A qr code with a red circle and a cross&#10;&#10;Description automatically generated">
            <a:extLst>
              <a:ext uri="{FF2B5EF4-FFF2-40B4-BE49-F238E27FC236}">
                <a16:creationId xmlns:a16="http://schemas.microsoft.com/office/drawing/2014/main" id="{0F4E000D-250C-376D-E932-47226A4BAA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684" y="166591"/>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62"/>
                                        </p:tgtEl>
                                        <p:attrNameLst>
                                          <p:attrName>style.visibility</p:attrName>
                                        </p:attrNameLst>
                                      </p:cBhvr>
                                      <p:to>
                                        <p:strVal val="visible"/>
                                      </p:to>
                                    </p:set>
                                    <p:anim calcmode="lin" valueType="num">
                                      <p:cBhvr>
                                        <p:cTn id="7" dur="1822" fill="hold"/>
                                        <p:tgtEl>
                                          <p:spTgt spid="162"/>
                                        </p:tgtEl>
                                        <p:attrNameLst>
                                          <p:attrName>ppt_x</p:attrName>
                                        </p:attrNameLst>
                                      </p:cBhvr>
                                      <p:tavLst>
                                        <p:tav tm="0">
                                          <p:val>
                                            <p:strVal val="#ppt_x"/>
                                          </p:val>
                                        </p:tav>
                                        <p:tav tm="100000">
                                          <p:val>
                                            <p:strVal val="#ppt_x"/>
                                          </p:val>
                                        </p:tav>
                                      </p:tavLst>
                                    </p:anim>
                                    <p:anim calcmode="lin" valueType="num">
                                      <p:cBhvr>
                                        <p:cTn id="8" dur="1822" fill="hold"/>
                                        <p:tgtEl>
                                          <p:spTgt spid="162"/>
                                        </p:tgtEl>
                                        <p:attrNameLst>
                                          <p:attrName>ppt_y</p:attrName>
                                        </p:attrNameLst>
                                      </p:cBhvr>
                                      <p:tavLst>
                                        <p:tav tm="0">
                                          <p:val>
                                            <p:strVal val="0-#ppt_h/2"/>
                                          </p:val>
                                        </p:tav>
                                        <p:tav tm="100000">
                                          <p:val>
                                            <p:strVal val="#ppt_y"/>
                                          </p:val>
                                        </p:tav>
                                      </p:tavLst>
                                    </p:anim>
                                  </p:childTnLst>
                                </p:cTn>
                              </p:par>
                            </p:childTnLst>
                          </p:cTn>
                        </p:par>
                        <p:par>
                          <p:cTn id="9" fill="hold">
                            <p:stCondLst>
                              <p:cond delay="1822"/>
                            </p:stCondLst>
                            <p:childTnLst>
                              <p:par>
                                <p:cTn id="10" presetID="22" presetClass="entr" presetSubtype="8" fill="hold" grpId="2" nodeType="afterEffect">
                                  <p:stCondLst>
                                    <p:cond delay="0"/>
                                  </p:stCondLst>
                                  <p:iterate>
                                    <p:tmAbs val="0"/>
                                  </p:iterate>
                                  <p:childTnLst>
                                    <p:set>
                                      <p:cBhvr>
                                        <p:cTn id="11" fill="hold"/>
                                        <p:tgtEl>
                                          <p:spTgt spid="164"/>
                                        </p:tgtEl>
                                        <p:attrNameLst>
                                          <p:attrName>style.visibility</p:attrName>
                                        </p:attrNameLst>
                                      </p:cBhvr>
                                      <p:to>
                                        <p:strVal val="visible"/>
                                      </p:to>
                                    </p:set>
                                    <p:animEffect transition="in" filter="wipe(left)">
                                      <p:cBhvr>
                                        <p:cTn id="12" dur="500"/>
                                        <p:tgtEl>
                                          <p:spTgt spid="164"/>
                                        </p:tgtEl>
                                      </p:cBhvr>
                                    </p:animEffect>
                                  </p:childTnLst>
                                </p:cTn>
                              </p:par>
                            </p:childTnLst>
                          </p:cTn>
                        </p:par>
                        <p:par>
                          <p:cTn id="13" fill="hold">
                            <p:stCondLst>
                              <p:cond delay="2322"/>
                            </p:stCondLst>
                            <p:childTnLst>
                              <p:par>
                                <p:cTn id="14" presetID="10" presetClass="entr" fill="hold" grpId="3" nodeType="afterEffect">
                                  <p:stCondLst>
                                    <p:cond delay="0"/>
                                  </p:stCondLst>
                                  <p:iterate>
                                    <p:tmAbs val="0"/>
                                  </p:iterate>
                                  <p:childTnLst>
                                    <p:set>
                                      <p:cBhvr>
                                        <p:cTn id="15" fill="hold"/>
                                        <p:tgtEl>
                                          <p:spTgt spid="165"/>
                                        </p:tgtEl>
                                        <p:attrNameLst>
                                          <p:attrName>style.visibility</p:attrName>
                                        </p:attrNameLst>
                                      </p:cBhvr>
                                      <p:to>
                                        <p:strVal val="visible"/>
                                      </p:to>
                                    </p:set>
                                    <p:animEffect transition="in" filter="fade">
                                      <p:cBhvr>
                                        <p:cTn id="16" dur="500"/>
                                        <p:tgtEl>
                                          <p:spTgt spid="165"/>
                                        </p:tgtEl>
                                      </p:cBhvr>
                                    </p:animEffect>
                                  </p:childTnLst>
                                </p:cTn>
                              </p:par>
                            </p:childTnLst>
                          </p:cTn>
                        </p:par>
                        <p:par>
                          <p:cTn id="17" fill="hold">
                            <p:stCondLst>
                              <p:cond delay="2822"/>
                            </p:stCondLst>
                            <p:childTnLst>
                              <p:par>
                                <p:cTn id="18" presetID="22" presetClass="entr" presetSubtype="8" fill="hold" grpId="4" nodeType="afterEffect">
                                  <p:stCondLst>
                                    <p:cond delay="0"/>
                                  </p:stCondLst>
                                  <p:iterate>
                                    <p:tmAbs val="0"/>
                                  </p:iterate>
                                  <p:childTnLst>
                                    <p:set>
                                      <p:cBhvr>
                                        <p:cTn id="19" fill="hold"/>
                                        <p:tgtEl>
                                          <p:spTgt spid="161"/>
                                        </p:tgtEl>
                                        <p:attrNameLst>
                                          <p:attrName>style.visibility</p:attrName>
                                        </p:attrNameLst>
                                      </p:cBhvr>
                                      <p:to>
                                        <p:strVal val="visible"/>
                                      </p:to>
                                    </p:set>
                                    <p:animEffect transition="in" filter="wipe(left)">
                                      <p:cBhvr>
                                        <p:cTn id="20" dur="500"/>
                                        <p:tgtEl>
                                          <p:spTgt spid="1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163"/>
                                        </p:tgtEl>
                                        <p:attrNameLst>
                                          <p:attrName>style.visibility</p:attrName>
                                        </p:attrNameLst>
                                      </p:cBhvr>
                                      <p:to>
                                        <p:strVal val="visible"/>
                                      </p:to>
                                    </p:set>
                                    <p:animEffect transition="in" filter="wipe(left)">
                                      <p:cBhvr>
                                        <p:cTn id="25" dur="500"/>
                                        <p:tgtEl>
                                          <p:spTgt spid="163"/>
                                        </p:tgtEl>
                                      </p:cBhvr>
                                    </p:animEffect>
                                  </p:childTnLst>
                                </p:cTn>
                              </p:par>
                            </p:childTnLst>
                          </p:cTn>
                        </p:par>
                        <p:par>
                          <p:cTn id="26" fill="hold">
                            <p:stCondLst>
                              <p:cond delay="500"/>
                            </p:stCondLst>
                            <p:childTnLst>
                              <p:par>
                                <p:cTn id="27" presetID="22" presetClass="entr" presetSubtype="4" fill="hold" grpId="6" nodeType="afterEffect">
                                  <p:stCondLst>
                                    <p:cond delay="0"/>
                                  </p:stCondLst>
                                  <p:iterate>
                                    <p:tmAbs val="0"/>
                                  </p:iterate>
                                  <p:childTnLst>
                                    <p:set>
                                      <p:cBhvr>
                                        <p:cTn id="28" fill="hold"/>
                                        <p:tgtEl>
                                          <p:spTgt spid="166"/>
                                        </p:tgtEl>
                                        <p:attrNameLst>
                                          <p:attrName>style.visibility</p:attrName>
                                        </p:attrNameLst>
                                      </p:cBhvr>
                                      <p:to>
                                        <p:strVal val="visible"/>
                                      </p:to>
                                    </p:set>
                                    <p:animEffect transition="in" filter="wipe(down)">
                                      <p:cBhvr>
                                        <p:cTn id="2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4" animBg="1" advAuto="0"/>
      <p:bldP spid="162" grpId="1" animBg="1" advAuto="0"/>
      <p:bldP spid="163" grpId="5" animBg="1" advAuto="0"/>
      <p:bldP spid="164" grpId="2" animBg="1" advAuto="0"/>
      <p:bldP spid="165" grpId="3" animBg="1" advAuto="0"/>
      <p:bldP spid="166"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Content Placeholder 4" descr="Content Placeholder 4"/>
          <p:cNvPicPr>
            <a:picLocks noChangeAspect="1"/>
          </p:cNvPicPr>
          <p:nvPr/>
        </p:nvPicPr>
        <p:blipFill>
          <a:blip r:embed="rId2"/>
          <a:stretch>
            <a:fillRect/>
          </a:stretch>
        </p:blipFill>
        <p:spPr>
          <a:xfrm>
            <a:off x="4915122" y="2036133"/>
            <a:ext cx="7051843" cy="4351339"/>
          </a:xfrm>
          <a:prstGeom prst="rect">
            <a:avLst/>
          </a:prstGeom>
          <a:ln w="12700">
            <a:miter lim="400000"/>
          </a:ln>
        </p:spPr>
      </p:pic>
      <p:sp>
        <p:nvSpPr>
          <p:cNvPr id="169" name="Title 6"/>
          <p:cNvSpPr txBox="1">
            <a:spLocks noGrp="1"/>
          </p:cNvSpPr>
          <p:nvPr>
            <p:ph type="title"/>
          </p:nvPr>
        </p:nvSpPr>
        <p:spPr>
          <a:xfrm>
            <a:off x="838200" y="265950"/>
            <a:ext cx="10515600" cy="1690690"/>
          </a:xfrm>
          <a:prstGeom prst="rect">
            <a:avLst/>
          </a:prstGeom>
        </p:spPr>
        <p:txBody>
          <a:bodyPr/>
          <a:lstStyle/>
          <a:p>
            <a:pPr algn="ctr">
              <a:spcBef>
                <a:spcPts val="600"/>
              </a:spcBef>
              <a:defRPr sz="3400"/>
            </a:pPr>
            <a:r>
              <a:t>St. Mary‘s monastery </a:t>
            </a:r>
          </a:p>
          <a:p>
            <a:pPr algn="ctr">
              <a:spcBef>
                <a:spcPts val="600"/>
              </a:spcBef>
              <a:defRPr sz="3400"/>
            </a:pPr>
            <a:r>
              <a:t>Built near to the mountain of Qussqam in the place of a cave where the Holy Family stayed 6 months</a:t>
            </a:r>
          </a:p>
        </p:txBody>
      </p:sp>
      <p:sp>
        <p:nvSpPr>
          <p:cNvPr id="170" name="TextBox 8"/>
          <p:cNvSpPr txBox="1"/>
          <p:nvPr/>
        </p:nvSpPr>
        <p:spPr>
          <a:xfrm>
            <a:off x="647298" y="2766217"/>
            <a:ext cx="4052770" cy="1356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2700" b="1"/>
            </a:pPr>
            <a:r>
              <a:t>Gabal Qussqam – Assiut</a:t>
            </a:r>
          </a:p>
          <a:p>
            <a:pPr algn="ctr">
              <a:lnSpc>
                <a:spcPct val="90000"/>
              </a:lnSpc>
              <a:spcBef>
                <a:spcPts val="600"/>
              </a:spcBef>
              <a:defRPr sz="2700" b="1"/>
            </a:pPr>
            <a:r>
              <a:t>Elmoharaq</a:t>
            </a:r>
          </a:p>
          <a:p>
            <a:pPr algn="ctr">
              <a:lnSpc>
                <a:spcPct val="90000"/>
              </a:lnSpc>
              <a:spcBef>
                <a:spcPts val="600"/>
              </a:spcBef>
              <a:defRPr sz="2700" b="1" i="1" u="sng"/>
            </a:pPr>
            <a:r>
              <a:t>“Last Stop”</a:t>
            </a:r>
          </a:p>
        </p:txBody>
      </p:sp>
      <p:pic>
        <p:nvPicPr>
          <p:cNvPr id="2" name="Picture 1" descr="A qr code with a red circle and a cross&#10;&#10;Description automatically generated">
            <a:extLst>
              <a:ext uri="{FF2B5EF4-FFF2-40B4-BE49-F238E27FC236}">
                <a16:creationId xmlns:a16="http://schemas.microsoft.com/office/drawing/2014/main" id="{2431FE2B-BE74-6358-64AC-8827F49A0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92" y="571805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afterEffect">
                                  <p:stCondLst>
                                    <p:cond delay="0"/>
                                  </p:stCondLst>
                                  <p:iterate>
                                    <p:tmAbs val="0"/>
                                  </p:iterate>
                                  <p:childTnLst>
                                    <p:set>
                                      <p:cBhvr>
                                        <p:cTn id="6" fill="hold"/>
                                        <p:tgtEl>
                                          <p:spTgt spid="168"/>
                                        </p:tgtEl>
                                        <p:attrNameLst>
                                          <p:attrName>style.visibility</p:attrName>
                                        </p:attrNameLst>
                                      </p:cBhvr>
                                      <p:to>
                                        <p:strVal val="visible"/>
                                      </p:to>
                                    </p:set>
                                    <p:animEffect transition="in" filter="box(in)">
                                      <p:cBhvr>
                                        <p:cTn id="7" dur="2000"/>
                                        <p:tgtEl>
                                          <p:spTgt spid="168"/>
                                        </p:tgtEl>
                                      </p:cBhvr>
                                    </p:animEffect>
                                  </p:childTnLst>
                                </p:cTn>
                              </p:par>
                            </p:childTnLst>
                          </p:cTn>
                        </p:par>
                        <p:par>
                          <p:cTn id="8" fill="hold">
                            <p:stCondLst>
                              <p:cond delay="2000"/>
                            </p:stCondLst>
                            <p:childTnLst>
                              <p:par>
                                <p:cTn id="9" presetID="22" presetClass="entr" presetSubtype="8" fill="hold" grpId="2" nodeType="afterEffect">
                                  <p:stCondLst>
                                    <p:cond delay="0"/>
                                  </p:stCondLst>
                                  <p:iterate>
                                    <p:tmAbs val="0"/>
                                  </p:iterate>
                                  <p:childTnLst>
                                    <p:set>
                                      <p:cBhvr>
                                        <p:cTn id="10" fill="hold"/>
                                        <p:tgtEl>
                                          <p:spTgt spid="169"/>
                                        </p:tgtEl>
                                        <p:attrNameLst>
                                          <p:attrName>style.visibility</p:attrName>
                                        </p:attrNameLst>
                                      </p:cBhvr>
                                      <p:to>
                                        <p:strVal val="visible"/>
                                      </p:to>
                                    </p:set>
                                    <p:animEffect transition="in" filter="wipe(left)">
                                      <p:cBhvr>
                                        <p:cTn id="11" dur="500"/>
                                        <p:tgtEl>
                                          <p:spTgt spid="169"/>
                                        </p:tgtEl>
                                      </p:cBhvr>
                                    </p:animEffect>
                                  </p:childTnLst>
                                </p:cTn>
                              </p:par>
                            </p:childTnLst>
                          </p:cTn>
                        </p:par>
                        <p:par>
                          <p:cTn id="12" fill="hold">
                            <p:stCondLst>
                              <p:cond delay="2500"/>
                            </p:stCondLst>
                            <p:childTnLst>
                              <p:par>
                                <p:cTn id="13" presetID="2" presetClass="entr" presetSubtype="1" fill="hold" grpId="3" nodeType="afterEffect">
                                  <p:stCondLst>
                                    <p:cond delay="0"/>
                                  </p:stCondLst>
                                  <p:iterate>
                                    <p:tmAbs val="0"/>
                                  </p:iterate>
                                  <p:childTnLst>
                                    <p:set>
                                      <p:cBhvr>
                                        <p:cTn id="14" fill="hold"/>
                                        <p:tgtEl>
                                          <p:spTgt spid="170"/>
                                        </p:tgtEl>
                                        <p:attrNameLst>
                                          <p:attrName>style.visibility</p:attrName>
                                        </p:attrNameLst>
                                      </p:cBhvr>
                                      <p:to>
                                        <p:strVal val="visible"/>
                                      </p:to>
                                    </p:set>
                                    <p:anim calcmode="lin" valueType="num">
                                      <p:cBhvr>
                                        <p:cTn id="15" dur="1822" fill="hold"/>
                                        <p:tgtEl>
                                          <p:spTgt spid="170"/>
                                        </p:tgtEl>
                                        <p:attrNameLst>
                                          <p:attrName>ppt_x</p:attrName>
                                        </p:attrNameLst>
                                      </p:cBhvr>
                                      <p:tavLst>
                                        <p:tav tm="0">
                                          <p:val>
                                            <p:strVal val="#ppt_x"/>
                                          </p:val>
                                        </p:tav>
                                        <p:tav tm="100000">
                                          <p:val>
                                            <p:strVal val="#ppt_x"/>
                                          </p:val>
                                        </p:tav>
                                      </p:tavLst>
                                    </p:anim>
                                    <p:anim calcmode="lin" valueType="num">
                                      <p:cBhvr>
                                        <p:cTn id="16" dur="1822" fill="hold"/>
                                        <p:tgtEl>
                                          <p:spTgt spid="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P spid="169" grpId="2" animBg="1" advAuto="0"/>
      <p:bldP spid="170"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prstGeom prst="rect">
            <a:avLst/>
          </a:prstGeom>
        </p:spPr>
        <p:txBody>
          <a:bodyPr/>
          <a:lstStyle/>
          <a:p>
            <a:pPr>
              <a:defRPr sz="5700" b="1">
                <a:solidFill>
                  <a:srgbClr val="C00000"/>
                </a:solidFill>
                <a:latin typeface="+mj-lt"/>
                <a:ea typeface="+mj-ea"/>
                <a:cs typeface="+mj-cs"/>
                <a:sym typeface="Calibri"/>
              </a:defRPr>
            </a:pPr>
            <a:r>
              <a:t>Belbeas</a:t>
            </a:r>
            <a:r>
              <a:rPr sz="4400" b="0">
                <a:solidFill>
                  <a:srgbClr val="000000"/>
                </a:solidFill>
                <a:latin typeface="Calibri Light"/>
                <a:ea typeface="Calibri Light"/>
                <a:cs typeface="Calibri Light"/>
                <a:sym typeface="Calibri Light"/>
              </a:rPr>
              <a:t> </a:t>
            </a:r>
          </a:p>
        </p:txBody>
      </p:sp>
      <p:sp>
        <p:nvSpPr>
          <p:cNvPr id="173" name="Content Placeholder 2"/>
          <p:cNvSpPr txBox="1">
            <a:spLocks noGrp="1"/>
          </p:cNvSpPr>
          <p:nvPr>
            <p:ph type="body" idx="1"/>
          </p:nvPr>
        </p:nvSpPr>
        <p:spPr>
          <a:prstGeom prst="rect">
            <a:avLst/>
          </a:prstGeom>
        </p:spPr>
        <p:txBody>
          <a:bodyPr/>
          <a:lstStyle>
            <a:lvl1pPr>
              <a:defRPr sz="4000" b="1"/>
            </a:lvl1pPr>
          </a:lstStyle>
          <a:p>
            <a:r>
              <a:t>The Holy Family sat under a Sycamore tree to rest which was later known as the Virgin Mary tree.</a:t>
            </a:r>
          </a:p>
        </p:txBody>
      </p:sp>
      <p:sp>
        <p:nvSpPr>
          <p:cNvPr id="174" name="TextBox 4"/>
          <p:cNvSpPr txBox="1"/>
          <p:nvPr/>
        </p:nvSpPr>
        <p:spPr>
          <a:xfrm>
            <a:off x="1120207" y="4021347"/>
            <a:ext cx="10222199" cy="1916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endParaRPr/>
          </a:p>
          <a:p>
            <a:pPr>
              <a:defRPr sz="3900" b="1">
                <a:solidFill>
                  <a:srgbClr val="C00000"/>
                </a:solidFill>
              </a:defRPr>
            </a:pPr>
            <a:r>
              <a:t>Bahnassa</a:t>
            </a:r>
          </a:p>
          <a:p>
            <a:r>
              <a:t> </a:t>
            </a:r>
            <a:r>
              <a:rPr sz="3300" b="1"/>
              <a:t>Later named Abay isos “house of Jesus”</a:t>
            </a:r>
          </a:p>
          <a:p>
            <a:pPr>
              <a:defRPr sz="3300" b="1"/>
            </a:pPr>
            <a:r>
              <a:t>12. Smalot-They crossed the Nile</a:t>
            </a:r>
          </a:p>
        </p:txBody>
      </p:sp>
      <p:pic>
        <p:nvPicPr>
          <p:cNvPr id="2" name="Picture 1" descr="A qr code with a red circle and a cross&#10;&#10;Description automatically generated">
            <a:extLst>
              <a:ext uri="{FF2B5EF4-FFF2-40B4-BE49-F238E27FC236}">
                <a16:creationId xmlns:a16="http://schemas.microsoft.com/office/drawing/2014/main" id="{5CBDF23F-EDAE-118E-CBB2-1BEE14142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 y="571805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2"/>
          <p:cNvSpPr txBox="1"/>
          <p:nvPr/>
        </p:nvSpPr>
        <p:spPr>
          <a:xfrm>
            <a:off x="6418013" y="865190"/>
            <a:ext cx="5276673" cy="5127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3400" b="1"/>
            </a:pPr>
            <a:r>
              <a:t>Here; The Angel of The Lord appeared to St. Joseph and told him to go back to Jerusalem. </a:t>
            </a:r>
            <a:endParaRPr i="1"/>
          </a:p>
          <a:p>
            <a:pPr algn="ctr">
              <a:lnSpc>
                <a:spcPct val="90000"/>
              </a:lnSpc>
              <a:spcBef>
                <a:spcPts val="600"/>
              </a:spcBef>
              <a:defRPr sz="3400" b="1" i="1" u="sng"/>
            </a:pPr>
            <a:r>
              <a:t>““Arise, take the young Child and His mother, and go to the land of Israel, for those who sought the young Child’s life are dead.”  (Matthew 2:20)</a:t>
            </a:r>
          </a:p>
        </p:txBody>
      </p:sp>
      <p:pic>
        <p:nvPicPr>
          <p:cNvPr id="177" name="Picture 15" descr="Picture 15"/>
          <p:cNvPicPr>
            <a:picLocks noChangeAspect="1"/>
          </p:cNvPicPr>
          <p:nvPr/>
        </p:nvPicPr>
        <p:blipFill>
          <a:blip r:embed="rId2"/>
          <a:stretch>
            <a:fillRect/>
          </a:stretch>
        </p:blipFill>
        <p:spPr>
          <a:xfrm>
            <a:off x="259012" y="403712"/>
            <a:ext cx="5200529" cy="6050576"/>
          </a:xfrm>
          <a:prstGeom prst="rect">
            <a:avLst/>
          </a:prstGeom>
          <a:ln w="12700">
            <a:miter lim="400000"/>
          </a:ln>
        </p:spPr>
      </p:pic>
      <p:pic>
        <p:nvPicPr>
          <p:cNvPr id="2" name="Picture 1" descr="A qr code with a red circle and a cross&#10;&#10;Description automatically generated">
            <a:extLst>
              <a:ext uri="{FF2B5EF4-FFF2-40B4-BE49-F238E27FC236}">
                <a16:creationId xmlns:a16="http://schemas.microsoft.com/office/drawing/2014/main" id="{6E4BC6C6-3B90-C433-3991-9B17901F0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92" y="571805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77"/>
                                        </p:tgtEl>
                                        <p:attrNameLst>
                                          <p:attrName>style.visibility</p:attrName>
                                        </p:attrNameLst>
                                      </p:cBhvr>
                                      <p:to>
                                        <p:strVal val="visible"/>
                                      </p:to>
                                    </p:set>
                                    <p:anim calcmode="lin" valueType="num">
                                      <p:cBhvr>
                                        <p:cTn id="7" dur="500" fill="hold"/>
                                        <p:tgtEl>
                                          <p:spTgt spid="177"/>
                                        </p:tgtEl>
                                        <p:attrNameLst>
                                          <p:attrName>ppt_w</p:attrName>
                                        </p:attrNameLst>
                                      </p:cBhvr>
                                      <p:tavLst>
                                        <p:tav tm="0">
                                          <p:val>
                                            <p:fltVal val="0"/>
                                          </p:val>
                                        </p:tav>
                                        <p:tav tm="100000">
                                          <p:val>
                                            <p:strVal val="#ppt_w"/>
                                          </p:val>
                                        </p:tav>
                                      </p:tavLst>
                                    </p:anim>
                                    <p:anim calcmode="lin" valueType="num">
                                      <p:cBhvr>
                                        <p:cTn id="8" dur="500" fill="hold"/>
                                        <p:tgtEl>
                                          <p:spTgt spid="17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176"/>
                                        </p:tgtEl>
                                        <p:attrNameLst>
                                          <p:attrName>style.visibility</p:attrName>
                                        </p:attrNameLst>
                                      </p:cBhvr>
                                      <p:to>
                                        <p:strVal val="visible"/>
                                      </p:to>
                                    </p:set>
                                    <p:animEffect transition="in" filter="wipe(left)">
                                      <p:cBhvr>
                                        <p:cTn id="13"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2" animBg="1" advAuto="0"/>
      <p:bldP spid="177"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6"/>
          <p:cNvSpPr/>
          <p:nvPr/>
        </p:nvSpPr>
        <p:spPr>
          <a:xfrm>
            <a:off x="0" y="0"/>
            <a:ext cx="12192000" cy="6858000"/>
          </a:xfrm>
          <a:prstGeom prst="rect">
            <a:avLst/>
          </a:prstGeom>
          <a:solidFill>
            <a:srgbClr val="82766A">
              <a:alpha val="15000"/>
            </a:srgbClr>
          </a:solidFill>
          <a:ln w="12700">
            <a:miter lim="400000"/>
          </a:ln>
        </p:spPr>
        <p:txBody>
          <a:bodyPr lIns="45719" rIns="45719" anchor="ctr"/>
          <a:lstStyle/>
          <a:p>
            <a:pPr algn="ctr">
              <a:defRPr>
                <a:solidFill>
                  <a:srgbClr val="FFFFFF"/>
                </a:solidFill>
              </a:defRPr>
            </a:pPr>
            <a:endParaRPr/>
          </a:p>
        </p:txBody>
      </p:sp>
      <p:pic>
        <p:nvPicPr>
          <p:cNvPr id="180" name="Picture 2" descr="Picture 2"/>
          <p:cNvPicPr>
            <a:picLocks noChangeAspect="1"/>
          </p:cNvPicPr>
          <p:nvPr/>
        </p:nvPicPr>
        <p:blipFill>
          <a:blip r:embed="rId2"/>
          <a:srcRect b="11791"/>
          <a:stretch>
            <a:fillRect/>
          </a:stretch>
        </p:blipFill>
        <p:spPr>
          <a:xfrm>
            <a:off x="19" y="1"/>
            <a:ext cx="12191981" cy="6721488"/>
          </a:xfrm>
          <a:custGeom>
            <a:avLst/>
            <a:gdLst/>
            <a:ahLst/>
            <a:cxnLst>
              <a:cxn ang="0">
                <a:pos x="wd2" y="hd2"/>
              </a:cxn>
              <a:cxn ang="5400000">
                <a:pos x="wd2" y="hd2"/>
              </a:cxn>
              <a:cxn ang="10800000">
                <a:pos x="wd2" y="hd2"/>
              </a:cxn>
              <a:cxn ang="16200000">
                <a:pos x="wd2" y="hd2"/>
              </a:cxn>
            </a:cxnLst>
            <a:rect l="0" t="0" r="r" b="b"/>
            <a:pathLst>
              <a:path w="21600" h="21567" extrusionOk="0">
                <a:moveTo>
                  <a:pt x="0" y="0"/>
                </a:moveTo>
                <a:lnTo>
                  <a:pt x="0" y="7297"/>
                </a:lnTo>
                <a:lnTo>
                  <a:pt x="0" y="20743"/>
                </a:lnTo>
                <a:lnTo>
                  <a:pt x="295" y="20530"/>
                </a:lnTo>
                <a:cubicBezTo>
                  <a:pt x="367" y="20496"/>
                  <a:pt x="422" y="20442"/>
                  <a:pt x="489" y="20432"/>
                </a:cubicBezTo>
                <a:cubicBezTo>
                  <a:pt x="508" y="20401"/>
                  <a:pt x="529" y="20382"/>
                  <a:pt x="560" y="20402"/>
                </a:cubicBezTo>
                <a:cubicBezTo>
                  <a:pt x="609" y="20370"/>
                  <a:pt x="739" y="20269"/>
                  <a:pt x="778" y="20243"/>
                </a:cubicBezTo>
                <a:lnTo>
                  <a:pt x="790" y="20241"/>
                </a:lnTo>
                <a:cubicBezTo>
                  <a:pt x="797" y="20239"/>
                  <a:pt x="803" y="20232"/>
                  <a:pt x="821" y="20227"/>
                </a:cubicBezTo>
                <a:cubicBezTo>
                  <a:pt x="858" y="20197"/>
                  <a:pt x="977" y="20090"/>
                  <a:pt x="1012" y="20058"/>
                </a:cubicBezTo>
                <a:cubicBezTo>
                  <a:pt x="1022" y="20054"/>
                  <a:pt x="1028" y="20047"/>
                  <a:pt x="1030" y="20038"/>
                </a:cubicBezTo>
                <a:cubicBezTo>
                  <a:pt x="1030" y="20036"/>
                  <a:pt x="1031" y="20034"/>
                  <a:pt x="1031" y="20033"/>
                </a:cubicBezTo>
                <a:lnTo>
                  <a:pt x="1107" y="20019"/>
                </a:lnTo>
                <a:lnTo>
                  <a:pt x="1114" y="20010"/>
                </a:lnTo>
                <a:lnTo>
                  <a:pt x="1166" y="20008"/>
                </a:lnTo>
                <a:lnTo>
                  <a:pt x="1192" y="20003"/>
                </a:lnTo>
                <a:lnTo>
                  <a:pt x="1202" y="20011"/>
                </a:lnTo>
                <a:cubicBezTo>
                  <a:pt x="1211" y="20014"/>
                  <a:pt x="1222" y="20012"/>
                  <a:pt x="1238" y="19998"/>
                </a:cubicBezTo>
                <a:lnTo>
                  <a:pt x="1275" y="19997"/>
                </a:lnTo>
                <a:cubicBezTo>
                  <a:pt x="1286" y="20000"/>
                  <a:pt x="1422" y="19923"/>
                  <a:pt x="1432" y="19932"/>
                </a:cubicBezTo>
                <a:cubicBezTo>
                  <a:pt x="1536" y="19910"/>
                  <a:pt x="1664" y="19921"/>
                  <a:pt x="1788" y="19881"/>
                </a:cubicBezTo>
                <a:cubicBezTo>
                  <a:pt x="1987" y="19801"/>
                  <a:pt x="2256" y="19693"/>
                  <a:pt x="2391" y="19624"/>
                </a:cubicBezTo>
                <a:cubicBezTo>
                  <a:pt x="2435" y="19507"/>
                  <a:pt x="2518" y="19558"/>
                  <a:pt x="2585" y="19509"/>
                </a:cubicBezTo>
                <a:cubicBezTo>
                  <a:pt x="2619" y="19464"/>
                  <a:pt x="2662" y="19478"/>
                  <a:pt x="2701" y="19467"/>
                </a:cubicBezTo>
                <a:cubicBezTo>
                  <a:pt x="2739" y="19449"/>
                  <a:pt x="2778" y="19414"/>
                  <a:pt x="2810" y="19397"/>
                </a:cubicBezTo>
                <a:lnTo>
                  <a:pt x="2895" y="19367"/>
                </a:lnTo>
                <a:cubicBezTo>
                  <a:pt x="2945" y="19375"/>
                  <a:pt x="2997" y="19392"/>
                  <a:pt x="3052" y="19430"/>
                </a:cubicBezTo>
                <a:cubicBezTo>
                  <a:pt x="3075" y="19456"/>
                  <a:pt x="3113" y="19452"/>
                  <a:pt x="3137" y="19421"/>
                </a:cubicBezTo>
                <a:cubicBezTo>
                  <a:pt x="3142" y="19416"/>
                  <a:pt x="3146" y="19410"/>
                  <a:pt x="3149" y="19403"/>
                </a:cubicBezTo>
                <a:cubicBezTo>
                  <a:pt x="3217" y="19462"/>
                  <a:pt x="3238" y="19409"/>
                  <a:pt x="3274" y="19453"/>
                </a:cubicBezTo>
                <a:cubicBezTo>
                  <a:pt x="3359" y="19441"/>
                  <a:pt x="3412" y="19361"/>
                  <a:pt x="3445" y="19400"/>
                </a:cubicBezTo>
                <a:cubicBezTo>
                  <a:pt x="3506" y="19376"/>
                  <a:pt x="3579" y="19335"/>
                  <a:pt x="3643" y="19313"/>
                </a:cubicBezTo>
                <a:cubicBezTo>
                  <a:pt x="3686" y="19301"/>
                  <a:pt x="3761" y="19276"/>
                  <a:pt x="3830" y="19266"/>
                </a:cubicBezTo>
                <a:cubicBezTo>
                  <a:pt x="3902" y="19325"/>
                  <a:pt x="3998" y="19212"/>
                  <a:pt x="4057" y="19256"/>
                </a:cubicBezTo>
                <a:lnTo>
                  <a:pt x="4280" y="19263"/>
                </a:lnTo>
                <a:cubicBezTo>
                  <a:pt x="4351" y="19237"/>
                  <a:pt x="4311" y="19368"/>
                  <a:pt x="4414" y="19158"/>
                </a:cubicBezTo>
                <a:cubicBezTo>
                  <a:pt x="4542" y="19180"/>
                  <a:pt x="4540" y="19081"/>
                  <a:pt x="4654" y="19151"/>
                </a:cubicBezTo>
                <a:lnTo>
                  <a:pt x="5096" y="19149"/>
                </a:lnTo>
                <a:cubicBezTo>
                  <a:pt x="5170" y="19122"/>
                  <a:pt x="5189" y="19138"/>
                  <a:pt x="5295" y="19125"/>
                </a:cubicBezTo>
                <a:cubicBezTo>
                  <a:pt x="5401" y="19099"/>
                  <a:pt x="5414" y="19123"/>
                  <a:pt x="5508" y="19116"/>
                </a:cubicBezTo>
                <a:cubicBezTo>
                  <a:pt x="5567" y="19113"/>
                  <a:pt x="5638" y="19104"/>
                  <a:pt x="5648" y="19111"/>
                </a:cubicBezTo>
                <a:lnTo>
                  <a:pt x="5652" y="19107"/>
                </a:lnTo>
                <a:cubicBezTo>
                  <a:pt x="5670" y="19098"/>
                  <a:pt x="5680" y="19101"/>
                  <a:pt x="5688" y="19107"/>
                </a:cubicBezTo>
                <a:lnTo>
                  <a:pt x="5755" y="19150"/>
                </a:lnTo>
                <a:lnTo>
                  <a:pt x="5881" y="19090"/>
                </a:lnTo>
                <a:cubicBezTo>
                  <a:pt x="5894" y="19079"/>
                  <a:pt x="5912" y="19077"/>
                  <a:pt x="5932" y="19075"/>
                </a:cubicBezTo>
                <a:lnTo>
                  <a:pt x="5981" y="19063"/>
                </a:lnTo>
                <a:lnTo>
                  <a:pt x="6025" y="19100"/>
                </a:lnTo>
                <a:lnTo>
                  <a:pt x="6153" y="19061"/>
                </a:lnTo>
                <a:cubicBezTo>
                  <a:pt x="6180" y="19043"/>
                  <a:pt x="6226" y="19063"/>
                  <a:pt x="6265" y="19049"/>
                </a:cubicBezTo>
                <a:cubicBezTo>
                  <a:pt x="6288" y="19058"/>
                  <a:pt x="6328" y="19013"/>
                  <a:pt x="6353" y="19019"/>
                </a:cubicBezTo>
                <a:lnTo>
                  <a:pt x="6368" y="19020"/>
                </a:lnTo>
                <a:lnTo>
                  <a:pt x="6369" y="19020"/>
                </a:lnTo>
                <a:cubicBezTo>
                  <a:pt x="6372" y="19019"/>
                  <a:pt x="6378" y="19018"/>
                  <a:pt x="6385" y="19020"/>
                </a:cubicBezTo>
                <a:lnTo>
                  <a:pt x="6396" y="19025"/>
                </a:lnTo>
                <a:lnTo>
                  <a:pt x="6524" y="18921"/>
                </a:lnTo>
                <a:cubicBezTo>
                  <a:pt x="6600" y="18898"/>
                  <a:pt x="6628" y="18892"/>
                  <a:pt x="6714" y="18844"/>
                </a:cubicBezTo>
                <a:cubicBezTo>
                  <a:pt x="6785" y="18822"/>
                  <a:pt x="6841" y="18778"/>
                  <a:pt x="6905" y="18780"/>
                </a:cubicBezTo>
                <a:cubicBezTo>
                  <a:pt x="6925" y="18752"/>
                  <a:pt x="6946" y="18737"/>
                  <a:pt x="6975" y="18762"/>
                </a:cubicBezTo>
                <a:cubicBezTo>
                  <a:pt x="7039" y="18732"/>
                  <a:pt x="7045" y="18683"/>
                  <a:pt x="7095" y="18706"/>
                </a:cubicBezTo>
                <a:cubicBezTo>
                  <a:pt x="7116" y="18623"/>
                  <a:pt x="7125" y="18649"/>
                  <a:pt x="7147" y="18665"/>
                </a:cubicBezTo>
                <a:lnTo>
                  <a:pt x="7149" y="18666"/>
                </a:lnTo>
                <a:lnTo>
                  <a:pt x="7152" y="18653"/>
                </a:lnTo>
                <a:lnTo>
                  <a:pt x="7161" y="18646"/>
                </a:lnTo>
                <a:lnTo>
                  <a:pt x="7191" y="18641"/>
                </a:lnTo>
                <a:lnTo>
                  <a:pt x="7203" y="18642"/>
                </a:lnTo>
                <a:cubicBezTo>
                  <a:pt x="7211" y="18641"/>
                  <a:pt x="7215" y="18639"/>
                  <a:pt x="7218" y="18637"/>
                </a:cubicBezTo>
                <a:cubicBezTo>
                  <a:pt x="7218" y="18637"/>
                  <a:pt x="7219" y="18636"/>
                  <a:pt x="7219" y="18636"/>
                </a:cubicBezTo>
                <a:lnTo>
                  <a:pt x="7234" y="18633"/>
                </a:lnTo>
                <a:cubicBezTo>
                  <a:pt x="7262" y="18614"/>
                  <a:pt x="7307" y="18570"/>
                  <a:pt x="7339" y="18548"/>
                </a:cubicBezTo>
                <a:cubicBezTo>
                  <a:pt x="7372" y="18546"/>
                  <a:pt x="7449" y="18552"/>
                  <a:pt x="7426" y="18497"/>
                </a:cubicBezTo>
                <a:cubicBezTo>
                  <a:pt x="7436" y="18495"/>
                  <a:pt x="7441" y="18488"/>
                  <a:pt x="7444" y="18479"/>
                </a:cubicBezTo>
                <a:cubicBezTo>
                  <a:pt x="7444" y="18478"/>
                  <a:pt x="7445" y="18476"/>
                  <a:pt x="7445" y="18475"/>
                </a:cubicBezTo>
                <a:lnTo>
                  <a:pt x="7526" y="18466"/>
                </a:lnTo>
                <a:lnTo>
                  <a:pt x="7576" y="18474"/>
                </a:lnTo>
                <a:lnTo>
                  <a:pt x="7601" y="18473"/>
                </a:lnTo>
                <a:lnTo>
                  <a:pt x="7609" y="18483"/>
                </a:lnTo>
                <a:cubicBezTo>
                  <a:pt x="7618" y="18488"/>
                  <a:pt x="7629" y="18487"/>
                  <a:pt x="7645" y="18476"/>
                </a:cubicBezTo>
                <a:lnTo>
                  <a:pt x="7648" y="18471"/>
                </a:lnTo>
                <a:lnTo>
                  <a:pt x="7729" y="18493"/>
                </a:lnTo>
                <a:cubicBezTo>
                  <a:pt x="7740" y="18498"/>
                  <a:pt x="7837" y="18478"/>
                  <a:pt x="7846" y="18489"/>
                </a:cubicBezTo>
                <a:cubicBezTo>
                  <a:pt x="7907" y="18499"/>
                  <a:pt x="7897" y="18497"/>
                  <a:pt x="8000" y="18455"/>
                </a:cubicBezTo>
                <a:cubicBezTo>
                  <a:pt x="8016" y="18448"/>
                  <a:pt x="8292" y="18445"/>
                  <a:pt x="8355" y="18423"/>
                </a:cubicBezTo>
                <a:lnTo>
                  <a:pt x="8364" y="18427"/>
                </a:lnTo>
                <a:lnTo>
                  <a:pt x="8368" y="18424"/>
                </a:lnTo>
                <a:cubicBezTo>
                  <a:pt x="8379" y="18419"/>
                  <a:pt x="8400" y="18411"/>
                  <a:pt x="8438" y="18396"/>
                </a:cubicBezTo>
                <a:cubicBezTo>
                  <a:pt x="8476" y="18396"/>
                  <a:pt x="8516" y="18360"/>
                  <a:pt x="8575" y="18307"/>
                </a:cubicBezTo>
                <a:cubicBezTo>
                  <a:pt x="8710" y="18187"/>
                  <a:pt x="8746" y="18228"/>
                  <a:pt x="8878" y="18229"/>
                </a:cubicBezTo>
                <a:cubicBezTo>
                  <a:pt x="8927" y="18120"/>
                  <a:pt x="8908" y="18214"/>
                  <a:pt x="8975" y="18177"/>
                </a:cubicBezTo>
                <a:cubicBezTo>
                  <a:pt x="8973" y="18265"/>
                  <a:pt x="9050" y="18106"/>
                  <a:pt x="9074" y="18198"/>
                </a:cubicBezTo>
                <a:cubicBezTo>
                  <a:pt x="9085" y="18188"/>
                  <a:pt x="9095" y="18176"/>
                  <a:pt x="9105" y="18163"/>
                </a:cubicBezTo>
                <a:lnTo>
                  <a:pt x="9111" y="18157"/>
                </a:lnTo>
                <a:lnTo>
                  <a:pt x="9136" y="18145"/>
                </a:lnTo>
                <a:lnTo>
                  <a:pt x="9167" y="18122"/>
                </a:lnTo>
                <a:lnTo>
                  <a:pt x="9253" y="18112"/>
                </a:lnTo>
                <a:cubicBezTo>
                  <a:pt x="9267" y="18104"/>
                  <a:pt x="9304" y="18077"/>
                  <a:pt x="9322" y="18077"/>
                </a:cubicBezTo>
                <a:lnTo>
                  <a:pt x="9534" y="18012"/>
                </a:lnTo>
                <a:cubicBezTo>
                  <a:pt x="9552" y="18002"/>
                  <a:pt x="9619" y="17987"/>
                  <a:pt x="9625" y="17954"/>
                </a:cubicBezTo>
                <a:cubicBezTo>
                  <a:pt x="9636" y="17915"/>
                  <a:pt x="9705" y="17960"/>
                  <a:pt x="9693" y="17919"/>
                </a:cubicBezTo>
                <a:lnTo>
                  <a:pt x="9969" y="17874"/>
                </a:lnTo>
                <a:lnTo>
                  <a:pt x="10203" y="17877"/>
                </a:lnTo>
                <a:lnTo>
                  <a:pt x="10555" y="17928"/>
                </a:lnTo>
                <a:cubicBezTo>
                  <a:pt x="10577" y="17938"/>
                  <a:pt x="10628" y="17941"/>
                  <a:pt x="10648" y="17939"/>
                </a:cubicBezTo>
                <a:lnTo>
                  <a:pt x="10703" y="17922"/>
                </a:lnTo>
                <a:lnTo>
                  <a:pt x="10716" y="17896"/>
                </a:lnTo>
                <a:lnTo>
                  <a:pt x="10751" y="17898"/>
                </a:lnTo>
                <a:lnTo>
                  <a:pt x="10761" y="17893"/>
                </a:lnTo>
                <a:cubicBezTo>
                  <a:pt x="10790" y="17903"/>
                  <a:pt x="10857" y="17947"/>
                  <a:pt x="10929" y="17959"/>
                </a:cubicBezTo>
                <a:cubicBezTo>
                  <a:pt x="11001" y="17971"/>
                  <a:pt x="11157" y="17916"/>
                  <a:pt x="11192" y="17966"/>
                </a:cubicBezTo>
                <a:cubicBezTo>
                  <a:pt x="11356" y="18051"/>
                  <a:pt x="11467" y="17975"/>
                  <a:pt x="11604" y="18116"/>
                </a:cubicBezTo>
                <a:cubicBezTo>
                  <a:pt x="11743" y="18133"/>
                  <a:pt x="11780" y="18177"/>
                  <a:pt x="11885" y="18208"/>
                </a:cubicBezTo>
                <a:cubicBezTo>
                  <a:pt x="12026" y="18253"/>
                  <a:pt x="12174" y="18315"/>
                  <a:pt x="12232" y="18298"/>
                </a:cubicBezTo>
                <a:cubicBezTo>
                  <a:pt x="12302" y="18280"/>
                  <a:pt x="12291" y="18357"/>
                  <a:pt x="12434" y="18392"/>
                </a:cubicBezTo>
                <a:cubicBezTo>
                  <a:pt x="12490" y="18385"/>
                  <a:pt x="12510" y="18388"/>
                  <a:pt x="12573" y="18391"/>
                </a:cubicBezTo>
                <a:lnTo>
                  <a:pt x="12704" y="18431"/>
                </a:lnTo>
                <a:cubicBezTo>
                  <a:pt x="12728" y="18427"/>
                  <a:pt x="12742" y="18435"/>
                  <a:pt x="12750" y="18446"/>
                </a:cubicBezTo>
                <a:lnTo>
                  <a:pt x="12758" y="18462"/>
                </a:lnTo>
                <a:lnTo>
                  <a:pt x="12788" y="18478"/>
                </a:lnTo>
                <a:lnTo>
                  <a:pt x="12952" y="18558"/>
                </a:lnTo>
                <a:lnTo>
                  <a:pt x="12954" y="18554"/>
                </a:lnTo>
                <a:cubicBezTo>
                  <a:pt x="12993" y="18536"/>
                  <a:pt x="13065" y="18532"/>
                  <a:pt x="13120" y="18522"/>
                </a:cubicBezTo>
                <a:cubicBezTo>
                  <a:pt x="13150" y="18539"/>
                  <a:pt x="13247" y="18484"/>
                  <a:pt x="13280" y="18497"/>
                </a:cubicBezTo>
                <a:lnTo>
                  <a:pt x="13300" y="18503"/>
                </a:lnTo>
                <a:lnTo>
                  <a:pt x="13300" y="18502"/>
                </a:lnTo>
                <a:cubicBezTo>
                  <a:pt x="13305" y="18501"/>
                  <a:pt x="13312" y="18501"/>
                  <a:pt x="13322" y="18506"/>
                </a:cubicBezTo>
                <a:lnTo>
                  <a:pt x="13336" y="18515"/>
                </a:lnTo>
                <a:lnTo>
                  <a:pt x="13490" y="18534"/>
                </a:lnTo>
                <a:lnTo>
                  <a:pt x="13675" y="18522"/>
                </a:lnTo>
                <a:cubicBezTo>
                  <a:pt x="13785" y="18550"/>
                  <a:pt x="13881" y="18557"/>
                  <a:pt x="14006" y="18605"/>
                </a:cubicBezTo>
                <a:cubicBezTo>
                  <a:pt x="14115" y="18597"/>
                  <a:pt x="14218" y="18664"/>
                  <a:pt x="14333" y="18739"/>
                </a:cubicBezTo>
                <a:cubicBezTo>
                  <a:pt x="14434" y="18787"/>
                  <a:pt x="14495" y="18897"/>
                  <a:pt x="14609" y="18888"/>
                </a:cubicBezTo>
                <a:cubicBezTo>
                  <a:pt x="14610" y="18903"/>
                  <a:pt x="14614" y="18916"/>
                  <a:pt x="14619" y="18928"/>
                </a:cubicBezTo>
                <a:lnTo>
                  <a:pt x="14640" y="18960"/>
                </a:lnTo>
                <a:lnTo>
                  <a:pt x="14645" y="18960"/>
                </a:lnTo>
                <a:cubicBezTo>
                  <a:pt x="14663" y="18964"/>
                  <a:pt x="14671" y="18973"/>
                  <a:pt x="14675" y="18983"/>
                </a:cubicBezTo>
                <a:lnTo>
                  <a:pt x="14677" y="18997"/>
                </a:lnTo>
                <a:lnTo>
                  <a:pt x="14696" y="19016"/>
                </a:lnTo>
                <a:lnTo>
                  <a:pt x="14730" y="19061"/>
                </a:lnTo>
                <a:lnTo>
                  <a:pt x="14740" y="19061"/>
                </a:lnTo>
                <a:lnTo>
                  <a:pt x="14797" y="19117"/>
                </a:lnTo>
                <a:lnTo>
                  <a:pt x="14800" y="19114"/>
                </a:lnTo>
                <a:cubicBezTo>
                  <a:pt x="14807" y="19110"/>
                  <a:pt x="14815" y="19109"/>
                  <a:pt x="14824" y="19116"/>
                </a:cubicBezTo>
                <a:lnTo>
                  <a:pt x="15042" y="19160"/>
                </a:lnTo>
                <a:lnTo>
                  <a:pt x="15055" y="19170"/>
                </a:lnTo>
                <a:lnTo>
                  <a:pt x="15055" y="19169"/>
                </a:lnTo>
                <a:cubicBezTo>
                  <a:pt x="15059" y="19170"/>
                  <a:pt x="15064" y="19172"/>
                  <a:pt x="15070" y="19178"/>
                </a:cubicBezTo>
                <a:lnTo>
                  <a:pt x="15079" y="19188"/>
                </a:lnTo>
                <a:lnTo>
                  <a:pt x="15104" y="19207"/>
                </a:lnTo>
                <a:lnTo>
                  <a:pt x="15229" y="19159"/>
                </a:lnTo>
                <a:cubicBezTo>
                  <a:pt x="15305" y="19177"/>
                  <a:pt x="15363" y="19124"/>
                  <a:pt x="15427" y="19187"/>
                </a:cubicBezTo>
                <a:cubicBezTo>
                  <a:pt x="15499" y="19203"/>
                  <a:pt x="15448" y="19159"/>
                  <a:pt x="15506" y="19193"/>
                </a:cubicBezTo>
                <a:cubicBezTo>
                  <a:pt x="15571" y="19205"/>
                  <a:pt x="15764" y="19252"/>
                  <a:pt x="15819" y="19256"/>
                </a:cubicBezTo>
                <a:cubicBezTo>
                  <a:pt x="15866" y="19191"/>
                  <a:pt x="15865" y="19220"/>
                  <a:pt x="15879" y="19246"/>
                </a:cubicBezTo>
                <a:lnTo>
                  <a:pt x="15889" y="19238"/>
                </a:lnTo>
                <a:lnTo>
                  <a:pt x="15899" y="19235"/>
                </a:lnTo>
                <a:lnTo>
                  <a:pt x="15928" y="19246"/>
                </a:lnTo>
                <a:lnTo>
                  <a:pt x="15938" y="19252"/>
                </a:lnTo>
                <a:cubicBezTo>
                  <a:pt x="15946" y="19255"/>
                  <a:pt x="15950" y="19258"/>
                  <a:pt x="15954" y="19257"/>
                </a:cubicBezTo>
                <a:lnTo>
                  <a:pt x="15955" y="19256"/>
                </a:lnTo>
                <a:lnTo>
                  <a:pt x="16040" y="19266"/>
                </a:lnTo>
                <a:cubicBezTo>
                  <a:pt x="16066" y="19222"/>
                  <a:pt x="16144" y="19333"/>
                  <a:pt x="16147" y="19239"/>
                </a:cubicBezTo>
                <a:cubicBezTo>
                  <a:pt x="16177" y="19255"/>
                  <a:pt x="16191" y="19298"/>
                  <a:pt x="16188" y="19235"/>
                </a:cubicBezTo>
                <a:cubicBezTo>
                  <a:pt x="16198" y="19239"/>
                  <a:pt x="16206" y="19235"/>
                  <a:pt x="16211" y="19228"/>
                </a:cubicBezTo>
                <a:lnTo>
                  <a:pt x="16213" y="19225"/>
                </a:lnTo>
                <a:lnTo>
                  <a:pt x="16280" y="19261"/>
                </a:lnTo>
                <a:lnTo>
                  <a:pt x="16290" y="19290"/>
                </a:lnTo>
                <a:lnTo>
                  <a:pt x="16355" y="19323"/>
                </a:lnTo>
                <a:lnTo>
                  <a:pt x="16553" y="19489"/>
                </a:lnTo>
                <a:cubicBezTo>
                  <a:pt x="16681" y="19506"/>
                  <a:pt x="16864" y="19589"/>
                  <a:pt x="16980" y="19635"/>
                </a:cubicBezTo>
                <a:cubicBezTo>
                  <a:pt x="17012" y="19676"/>
                  <a:pt x="17141" y="19703"/>
                  <a:pt x="17235" y="19672"/>
                </a:cubicBezTo>
                <a:lnTo>
                  <a:pt x="17447" y="19737"/>
                </a:lnTo>
                <a:cubicBezTo>
                  <a:pt x="17519" y="19769"/>
                  <a:pt x="17573" y="19758"/>
                  <a:pt x="17646" y="19759"/>
                </a:cubicBezTo>
                <a:cubicBezTo>
                  <a:pt x="17689" y="19775"/>
                  <a:pt x="17714" y="19776"/>
                  <a:pt x="17786" y="19808"/>
                </a:cubicBezTo>
                <a:cubicBezTo>
                  <a:pt x="17800" y="19805"/>
                  <a:pt x="17849" y="19810"/>
                  <a:pt x="17862" y="19803"/>
                </a:cubicBezTo>
                <a:lnTo>
                  <a:pt x="17941" y="19810"/>
                </a:lnTo>
                <a:lnTo>
                  <a:pt x="18179" y="19847"/>
                </a:lnTo>
                <a:cubicBezTo>
                  <a:pt x="18203" y="19870"/>
                  <a:pt x="18290" y="19900"/>
                  <a:pt x="18314" y="19878"/>
                </a:cubicBezTo>
                <a:cubicBezTo>
                  <a:pt x="18333" y="19879"/>
                  <a:pt x="18381" y="19907"/>
                  <a:pt x="18397" y="19881"/>
                </a:cubicBezTo>
                <a:cubicBezTo>
                  <a:pt x="18442" y="19904"/>
                  <a:pt x="18490" y="19905"/>
                  <a:pt x="18507" y="19892"/>
                </a:cubicBezTo>
                <a:cubicBezTo>
                  <a:pt x="18556" y="19861"/>
                  <a:pt x="18594" y="19904"/>
                  <a:pt x="18636" y="19899"/>
                </a:cubicBezTo>
                <a:cubicBezTo>
                  <a:pt x="18706" y="19914"/>
                  <a:pt x="18809" y="19948"/>
                  <a:pt x="18859" y="19964"/>
                </a:cubicBezTo>
                <a:cubicBezTo>
                  <a:pt x="18969" y="20014"/>
                  <a:pt x="19146" y="20120"/>
                  <a:pt x="19236" y="20160"/>
                </a:cubicBezTo>
                <a:cubicBezTo>
                  <a:pt x="19338" y="20201"/>
                  <a:pt x="19285" y="20084"/>
                  <a:pt x="19401" y="20202"/>
                </a:cubicBezTo>
                <a:cubicBezTo>
                  <a:pt x="19456" y="20208"/>
                  <a:pt x="19502" y="20195"/>
                  <a:pt x="19543" y="20187"/>
                </a:cubicBezTo>
                <a:cubicBezTo>
                  <a:pt x="19541" y="20139"/>
                  <a:pt x="19590" y="20198"/>
                  <a:pt x="19640" y="20197"/>
                </a:cubicBezTo>
                <a:cubicBezTo>
                  <a:pt x="19670" y="20202"/>
                  <a:pt x="19711" y="20214"/>
                  <a:pt x="19742" y="20226"/>
                </a:cubicBezTo>
                <a:cubicBezTo>
                  <a:pt x="19792" y="20236"/>
                  <a:pt x="19779" y="20319"/>
                  <a:pt x="19834" y="20224"/>
                </a:cubicBezTo>
                <a:cubicBezTo>
                  <a:pt x="19881" y="20264"/>
                  <a:pt x="19899" y="20296"/>
                  <a:pt x="19974" y="20291"/>
                </a:cubicBezTo>
                <a:cubicBezTo>
                  <a:pt x="19999" y="20326"/>
                  <a:pt x="20116" y="20503"/>
                  <a:pt x="20143" y="20483"/>
                </a:cubicBezTo>
                <a:cubicBezTo>
                  <a:pt x="20211" y="20509"/>
                  <a:pt x="20228" y="20676"/>
                  <a:pt x="20308" y="20681"/>
                </a:cubicBezTo>
                <a:cubicBezTo>
                  <a:pt x="20387" y="20734"/>
                  <a:pt x="20318" y="20846"/>
                  <a:pt x="20403" y="20851"/>
                </a:cubicBezTo>
                <a:lnTo>
                  <a:pt x="20525" y="21098"/>
                </a:lnTo>
                <a:cubicBezTo>
                  <a:pt x="20600" y="21235"/>
                  <a:pt x="20708" y="21159"/>
                  <a:pt x="20750" y="21236"/>
                </a:cubicBezTo>
                <a:cubicBezTo>
                  <a:pt x="20792" y="21313"/>
                  <a:pt x="21013" y="21516"/>
                  <a:pt x="21073" y="21558"/>
                </a:cubicBezTo>
                <a:cubicBezTo>
                  <a:pt x="21134" y="21600"/>
                  <a:pt x="21034" y="21481"/>
                  <a:pt x="21114" y="21487"/>
                </a:cubicBezTo>
                <a:cubicBezTo>
                  <a:pt x="21202" y="21525"/>
                  <a:pt x="21221" y="21451"/>
                  <a:pt x="21402" y="21374"/>
                </a:cubicBezTo>
                <a:cubicBezTo>
                  <a:pt x="21426" y="21379"/>
                  <a:pt x="21484" y="21202"/>
                  <a:pt x="21509" y="21195"/>
                </a:cubicBezTo>
                <a:lnTo>
                  <a:pt x="21600" y="21133"/>
                </a:lnTo>
                <a:lnTo>
                  <a:pt x="21600" y="7297"/>
                </a:lnTo>
                <a:lnTo>
                  <a:pt x="21600" y="2679"/>
                </a:lnTo>
                <a:lnTo>
                  <a:pt x="21600" y="0"/>
                </a:lnTo>
                <a:lnTo>
                  <a:pt x="0" y="0"/>
                </a:lnTo>
                <a:close/>
                <a:moveTo>
                  <a:pt x="8364" y="18427"/>
                </a:moveTo>
                <a:lnTo>
                  <a:pt x="8357" y="18432"/>
                </a:lnTo>
                <a:cubicBezTo>
                  <a:pt x="8359" y="18432"/>
                  <a:pt x="8364" y="18430"/>
                  <a:pt x="8366" y="18428"/>
                </a:cubicBezTo>
                <a:lnTo>
                  <a:pt x="8364" y="18427"/>
                </a:lnTo>
                <a:close/>
              </a:path>
            </a:pathLst>
          </a:custGeom>
          <a:ln w="12700">
            <a:miter lim="400000"/>
          </a:ln>
        </p:spPr>
      </p:pic>
      <p:sp>
        <p:nvSpPr>
          <p:cNvPr id="181" name="TextBox 7"/>
          <p:cNvSpPr txBox="1"/>
          <p:nvPr/>
        </p:nvSpPr>
        <p:spPr>
          <a:xfrm>
            <a:off x="64770" y="6155328"/>
            <a:ext cx="12062460" cy="549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“Out of Egypt I called My Son.” (Hosea 11:1)</a:t>
            </a:r>
          </a:p>
        </p:txBody>
      </p:sp>
      <p:pic>
        <p:nvPicPr>
          <p:cNvPr id="2" name="Picture 1" descr="A qr code with a red circle and a cross&#10;&#10;Description automatically generated">
            <a:extLst>
              <a:ext uri="{FF2B5EF4-FFF2-40B4-BE49-F238E27FC236}">
                <a16:creationId xmlns:a16="http://schemas.microsoft.com/office/drawing/2014/main" id="{AC2344EE-E953-B3AC-5341-952723629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92" y="571805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73"/>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05" name="TextBox 20"/>
          <p:cNvSpPr txBox="1"/>
          <p:nvPr/>
        </p:nvSpPr>
        <p:spPr>
          <a:xfrm>
            <a:off x="685800" y="325368"/>
            <a:ext cx="4277162" cy="1956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4200">
                <a:latin typeface="Calibri Light"/>
                <a:ea typeface="Calibri Light"/>
                <a:cs typeface="Calibri Light"/>
                <a:sym typeface="Calibri Light"/>
              </a:defRPr>
            </a:lvl1pPr>
          </a:lstStyle>
          <a:p>
            <a:r>
              <a:t>How long did the Holy Family stay in Egypt? </a:t>
            </a:r>
          </a:p>
        </p:txBody>
      </p:sp>
      <p:sp>
        <p:nvSpPr>
          <p:cNvPr id="106" name="TextBox 58"/>
          <p:cNvSpPr txBox="1"/>
          <p:nvPr/>
        </p:nvSpPr>
        <p:spPr>
          <a:xfrm>
            <a:off x="349389" y="2675004"/>
            <a:ext cx="4878496" cy="2670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72000"/>
              </a:lnSpc>
              <a:spcBef>
                <a:spcPts val="600"/>
              </a:spcBef>
              <a:defRPr sz="3800">
                <a:solidFill>
                  <a:schemeClr val="accent1"/>
                </a:solidFill>
              </a:defRPr>
            </a:pPr>
            <a:r>
              <a:t>The journey from Bethlehem to Egypt and back to Bethlehem took around</a:t>
            </a:r>
            <a:endParaRPr sz="1200"/>
          </a:p>
          <a:p>
            <a:pPr algn="ctr">
              <a:lnSpc>
                <a:spcPct val="72000"/>
              </a:lnSpc>
              <a:spcBef>
                <a:spcPts val="600"/>
              </a:spcBef>
              <a:defRPr sz="3800">
                <a:solidFill>
                  <a:schemeClr val="accent1"/>
                </a:solidFill>
              </a:defRPr>
            </a:pPr>
            <a:r>
              <a:t> </a:t>
            </a:r>
            <a:r>
              <a:rPr b="1" i="1" u="sng">
                <a:solidFill>
                  <a:srgbClr val="C00000"/>
                </a:solidFill>
              </a:rPr>
              <a:t>3 years &amp; 11 months</a:t>
            </a:r>
          </a:p>
        </p:txBody>
      </p:sp>
      <p:pic>
        <p:nvPicPr>
          <p:cNvPr id="107" name="Picture 19" descr="Picture 19"/>
          <p:cNvPicPr>
            <a:picLocks noChangeAspect="1"/>
          </p:cNvPicPr>
          <p:nvPr/>
        </p:nvPicPr>
        <p:blipFill>
          <a:blip r:embed="rId2"/>
          <a:srcRect t="7507" b="14976"/>
          <a:stretch>
            <a:fillRect/>
          </a:stretch>
        </p:blipFill>
        <p:spPr>
          <a:xfrm>
            <a:off x="5311735" y="9"/>
            <a:ext cx="6878605" cy="6858001"/>
          </a:xfrm>
          <a:custGeom>
            <a:avLst/>
            <a:gdLst/>
            <a:ahLst/>
            <a:cxnLst>
              <a:cxn ang="0">
                <a:pos x="wd2" y="hd2"/>
              </a:cxn>
              <a:cxn ang="5400000">
                <a:pos x="wd2" y="hd2"/>
              </a:cxn>
              <a:cxn ang="10800000">
                <a:pos x="wd2" y="hd2"/>
              </a:cxn>
              <a:cxn ang="16200000">
                <a:pos x="wd2" y="hd2"/>
              </a:cxn>
            </a:cxnLst>
            <a:rect l="0" t="0" r="r" b="b"/>
            <a:pathLst>
              <a:path w="21555" h="21600" extrusionOk="0">
                <a:moveTo>
                  <a:pt x="3456" y="0"/>
                </a:moveTo>
                <a:lnTo>
                  <a:pt x="3120" y="619"/>
                </a:lnTo>
                <a:cubicBezTo>
                  <a:pt x="2508" y="1805"/>
                  <a:pt x="1994" y="3043"/>
                  <a:pt x="1554" y="4319"/>
                </a:cubicBezTo>
                <a:cubicBezTo>
                  <a:pt x="870" y="6322"/>
                  <a:pt x="399" y="8391"/>
                  <a:pt x="147" y="10492"/>
                </a:cubicBezTo>
                <a:cubicBezTo>
                  <a:pt x="14" y="11568"/>
                  <a:pt x="-45" y="12642"/>
                  <a:pt x="38" y="13724"/>
                </a:cubicBezTo>
                <a:cubicBezTo>
                  <a:pt x="137" y="14988"/>
                  <a:pt x="285" y="16246"/>
                  <a:pt x="537" y="17490"/>
                </a:cubicBezTo>
                <a:cubicBezTo>
                  <a:pt x="815" y="18863"/>
                  <a:pt x="1193" y="20203"/>
                  <a:pt x="1691" y="21506"/>
                </a:cubicBezTo>
                <a:lnTo>
                  <a:pt x="1730" y="21600"/>
                </a:lnTo>
                <a:lnTo>
                  <a:pt x="1895" y="21600"/>
                </a:lnTo>
                <a:lnTo>
                  <a:pt x="1874" y="21549"/>
                </a:lnTo>
                <a:cubicBezTo>
                  <a:pt x="1598" y="20832"/>
                  <a:pt x="1357" y="20097"/>
                  <a:pt x="1146" y="19348"/>
                </a:cubicBezTo>
                <a:cubicBezTo>
                  <a:pt x="963" y="18694"/>
                  <a:pt x="827" y="18027"/>
                  <a:pt x="670" y="17366"/>
                </a:cubicBezTo>
                <a:cubicBezTo>
                  <a:pt x="666" y="17331"/>
                  <a:pt x="665" y="17297"/>
                  <a:pt x="665" y="17261"/>
                </a:cubicBezTo>
                <a:cubicBezTo>
                  <a:pt x="780" y="17662"/>
                  <a:pt x="871" y="18015"/>
                  <a:pt x="980" y="18364"/>
                </a:cubicBezTo>
                <a:cubicBezTo>
                  <a:pt x="1263" y="19271"/>
                  <a:pt x="1589" y="20153"/>
                  <a:pt x="1960" y="21010"/>
                </a:cubicBezTo>
                <a:lnTo>
                  <a:pt x="2236" y="21600"/>
                </a:lnTo>
                <a:lnTo>
                  <a:pt x="21555" y="21600"/>
                </a:lnTo>
                <a:lnTo>
                  <a:pt x="21555" y="0"/>
                </a:lnTo>
                <a:lnTo>
                  <a:pt x="3846" y="0"/>
                </a:lnTo>
                <a:lnTo>
                  <a:pt x="3545" y="469"/>
                </a:lnTo>
                <a:cubicBezTo>
                  <a:pt x="3133" y="1151"/>
                  <a:pt x="2757" y="1857"/>
                  <a:pt x="2415" y="2582"/>
                </a:cubicBezTo>
                <a:cubicBezTo>
                  <a:pt x="2398" y="2625"/>
                  <a:pt x="2371" y="2663"/>
                  <a:pt x="2335" y="2691"/>
                </a:cubicBezTo>
                <a:cubicBezTo>
                  <a:pt x="2381" y="2582"/>
                  <a:pt x="2427" y="2472"/>
                  <a:pt x="2473" y="2362"/>
                </a:cubicBezTo>
                <a:cubicBezTo>
                  <a:pt x="2665" y="1917"/>
                  <a:pt x="2866" y="1478"/>
                  <a:pt x="3080" y="1045"/>
                </a:cubicBezTo>
                <a:lnTo>
                  <a:pt x="3637" y="0"/>
                </a:lnTo>
                <a:lnTo>
                  <a:pt x="3456" y="0"/>
                </a:lnTo>
                <a:close/>
              </a:path>
            </a:pathLst>
          </a:custGeom>
          <a:ln w="12700">
            <a:miter lim="400000"/>
          </a:ln>
        </p:spPr>
      </p:pic>
      <p:sp>
        <p:nvSpPr>
          <p:cNvPr id="108" name="TextBox 6"/>
          <p:cNvSpPr txBox="1"/>
          <p:nvPr/>
        </p:nvSpPr>
        <p:spPr>
          <a:xfrm>
            <a:off x="68014" y="5737859"/>
            <a:ext cx="5441246" cy="994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81000"/>
              </a:lnSpc>
              <a:spcBef>
                <a:spcPts val="600"/>
              </a:spcBef>
              <a:defRPr sz="4500" b="1" i="1" u="sng">
                <a:solidFill>
                  <a:srgbClr val="C00000"/>
                </a:solidFill>
              </a:defRPr>
            </a:lvl1pPr>
          </a:lstStyle>
          <a:p>
            <a:r>
              <a:t>3500 Km = 2175 mile</a:t>
            </a:r>
          </a:p>
        </p:txBody>
      </p:sp>
      <p:pic>
        <p:nvPicPr>
          <p:cNvPr id="3" name="Picture 2" descr="A qr code with a red circle and a cross&#10;&#10;Description automatically generated">
            <a:extLst>
              <a:ext uri="{FF2B5EF4-FFF2-40B4-BE49-F238E27FC236}">
                <a16:creationId xmlns:a16="http://schemas.microsoft.com/office/drawing/2014/main" id="{11C410D5-2B22-7CB9-D57F-9D4392741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735" y="5883784"/>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106"/>
                                        </p:tgtEl>
                                        <p:attrNameLst>
                                          <p:attrName>style.visibility</p:attrName>
                                        </p:attrNameLst>
                                      </p:cBhvr>
                                      <p:to>
                                        <p:strVal val="visible"/>
                                      </p:to>
                                    </p:set>
                                    <p:anim calcmode="lin" valueType="num">
                                      <p:cBhvr>
                                        <p:cTn id="7" dur="1000" fill="hold"/>
                                        <p:tgtEl>
                                          <p:spTgt spid="106"/>
                                        </p:tgtEl>
                                        <p:attrNameLst>
                                          <p:attrName>ppt_w</p:attrName>
                                        </p:attrNameLst>
                                      </p:cBhvr>
                                      <p:tavLst>
                                        <p:tav tm="0">
                                          <p:val>
                                            <p:fltVal val="0"/>
                                          </p:val>
                                        </p:tav>
                                        <p:tav tm="100000">
                                          <p:val>
                                            <p:strVal val="#ppt_w"/>
                                          </p:val>
                                        </p:tav>
                                      </p:tavLst>
                                    </p:anim>
                                    <p:anim calcmode="lin" valueType="num">
                                      <p:cBhvr>
                                        <p:cTn id="8" dur="1000" fill="hold"/>
                                        <p:tgtEl>
                                          <p:spTgt spid="106"/>
                                        </p:tgtEl>
                                        <p:attrNameLst>
                                          <p:attrName>ppt_h</p:attrName>
                                        </p:attrNameLst>
                                      </p:cBhvr>
                                      <p:tavLst>
                                        <p:tav tm="0">
                                          <p:val>
                                            <p:fltVal val="0"/>
                                          </p:val>
                                        </p:tav>
                                        <p:tav tm="100000">
                                          <p:val>
                                            <p:strVal val="#ppt_h"/>
                                          </p:val>
                                        </p:tav>
                                      </p:tavLst>
                                    </p:anim>
                                    <p:anim calcmode="lin" valueType="num">
                                      <p:cBhvr>
                                        <p:cTn id="9"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fill="hold" grpId="2" nodeType="clickEffect">
                                  <p:stCondLst>
                                    <p:cond delay="0"/>
                                  </p:stCondLst>
                                  <p:iterate>
                                    <p:tmAbs val="0"/>
                                  </p:iterate>
                                  <p:childTnLst>
                                    <p:set>
                                      <p:cBhvr>
                                        <p:cTn id="14" fill="hold"/>
                                        <p:tgtEl>
                                          <p:spTgt spid="108"/>
                                        </p:tgtEl>
                                        <p:attrNameLst>
                                          <p:attrName>style.visibility</p:attrName>
                                        </p:attrNameLst>
                                      </p:cBhvr>
                                      <p:to>
                                        <p:strVal val="visible"/>
                                      </p:to>
                                    </p:set>
                                    <p:animEffect transition="in" filter="fade">
                                      <p:cBhvr>
                                        <p:cTn id="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animBg="1" advAuto="0"/>
      <p:bldP spid="108"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TextBox 80"/>
          <p:cNvGrpSpPr/>
          <p:nvPr/>
        </p:nvGrpSpPr>
        <p:grpSpPr>
          <a:xfrm>
            <a:off x="6656149" y="3646093"/>
            <a:ext cx="5355788" cy="1841207"/>
            <a:chOff x="0" y="0"/>
            <a:chExt cx="5355786" cy="1841205"/>
          </a:xfrm>
        </p:grpSpPr>
        <p:sp>
          <p:nvSpPr>
            <p:cNvPr id="110" name="Rectangle"/>
            <p:cNvSpPr/>
            <p:nvPr/>
          </p:nvSpPr>
          <p:spPr>
            <a:xfrm>
              <a:off x="0" y="0"/>
              <a:ext cx="5355787" cy="1841206"/>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lnSpc>
                  <a:spcPct val="90000"/>
                </a:lnSpc>
                <a:spcBef>
                  <a:spcPts val="600"/>
                </a:spcBef>
              </a:pPr>
              <a:endParaRPr/>
            </a:p>
          </p:txBody>
        </p:sp>
        <p:sp>
          <p:nvSpPr>
            <p:cNvPr id="111" name="An old church built into a cave where the Holy Family stayed."/>
            <p:cNvSpPr txBox="1"/>
            <p:nvPr/>
          </p:nvSpPr>
          <p:spPr>
            <a:xfrm>
              <a:off x="48999" y="4622"/>
              <a:ext cx="5257788" cy="16282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ctr">
                <a:lnSpc>
                  <a:spcPct val="90000"/>
                </a:lnSpc>
                <a:spcBef>
                  <a:spcPts val="600"/>
                </a:spcBef>
                <a:defRPr sz="3800" b="1"/>
              </a:lvl1pPr>
            </a:lstStyle>
            <a:p>
              <a:r>
                <a:t>An old church built into a cave where the Holy Family stayed.</a:t>
              </a:r>
            </a:p>
          </p:txBody>
        </p:sp>
      </p:grpSp>
      <p:pic>
        <p:nvPicPr>
          <p:cNvPr id="113" name="Picture 4" descr="Picture 4"/>
          <p:cNvPicPr>
            <a:picLocks noChangeAspect="1"/>
          </p:cNvPicPr>
          <p:nvPr/>
        </p:nvPicPr>
        <p:blipFill>
          <a:blip r:embed="rId2"/>
          <a:stretch>
            <a:fillRect/>
          </a:stretch>
        </p:blipFill>
        <p:spPr>
          <a:xfrm>
            <a:off x="697756" y="773751"/>
            <a:ext cx="5821905" cy="4920413"/>
          </a:xfrm>
          <a:prstGeom prst="rect">
            <a:avLst/>
          </a:prstGeom>
          <a:ln w="12700">
            <a:miter lim="400000"/>
          </a:ln>
        </p:spPr>
      </p:pic>
      <p:sp>
        <p:nvSpPr>
          <p:cNvPr id="114" name="TextBox 7"/>
          <p:cNvSpPr txBox="1"/>
          <p:nvPr/>
        </p:nvSpPr>
        <p:spPr>
          <a:xfrm>
            <a:off x="6875969" y="876040"/>
            <a:ext cx="4363790" cy="1737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3700" b="1"/>
            </a:pPr>
            <a:r>
              <a:t>Farma (Tal Farma - Sinai) </a:t>
            </a:r>
          </a:p>
          <a:p>
            <a:pPr algn="ctr">
              <a:lnSpc>
                <a:spcPct val="90000"/>
              </a:lnSpc>
              <a:spcBef>
                <a:spcPts val="600"/>
              </a:spcBef>
              <a:defRPr sz="4100" b="1"/>
            </a:pPr>
            <a:r>
              <a:t>1st main city </a:t>
            </a:r>
          </a:p>
        </p:txBody>
      </p:sp>
      <p:pic>
        <p:nvPicPr>
          <p:cNvPr id="2" name="Picture 1" descr="A qr code with a red circle and a cross&#10;&#10;Description automatically generated">
            <a:extLst>
              <a:ext uri="{FF2B5EF4-FFF2-40B4-BE49-F238E27FC236}">
                <a16:creationId xmlns:a16="http://schemas.microsoft.com/office/drawing/2014/main" id="{99099215-D190-1A27-B648-CA9C3614E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80" y="586321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822" fill="hold"/>
                                        <p:tgtEl>
                                          <p:spTgt spid="114"/>
                                        </p:tgtEl>
                                        <p:attrNameLst>
                                          <p:attrName>ppt_x</p:attrName>
                                        </p:attrNameLst>
                                      </p:cBhvr>
                                      <p:tavLst>
                                        <p:tav tm="0">
                                          <p:val>
                                            <p:strVal val="#ppt_x"/>
                                          </p:val>
                                        </p:tav>
                                        <p:tav tm="100000">
                                          <p:val>
                                            <p:strVal val="#ppt_x"/>
                                          </p:val>
                                        </p:tav>
                                      </p:tavLst>
                                    </p:anim>
                                    <p:anim calcmode="lin" valueType="num">
                                      <p:cBhvr>
                                        <p:cTn id="8" dur="1822" fill="hold"/>
                                        <p:tgtEl>
                                          <p:spTgt spid="114"/>
                                        </p:tgtEl>
                                        <p:attrNameLst>
                                          <p:attrName>ppt_y</p:attrName>
                                        </p:attrNameLst>
                                      </p:cBhvr>
                                      <p:tavLst>
                                        <p:tav tm="0">
                                          <p:val>
                                            <p:strVal val="0-#ppt_h/2"/>
                                          </p:val>
                                        </p:tav>
                                        <p:tav tm="100000">
                                          <p:val>
                                            <p:strVal val="#ppt_y"/>
                                          </p:val>
                                        </p:tav>
                                      </p:tavLst>
                                    </p:anim>
                                  </p:childTnLst>
                                </p:cTn>
                              </p:par>
                            </p:childTnLst>
                          </p:cTn>
                        </p:par>
                        <p:par>
                          <p:cTn id="9" fill="hold">
                            <p:stCondLst>
                              <p:cond delay="1822"/>
                            </p:stCondLst>
                            <p:childTnLst>
                              <p:par>
                                <p:cTn id="10" presetID="10" presetClass="entr" fill="hold" grpId="2" nodeType="afterEffect">
                                  <p:stCondLst>
                                    <p:cond delay="0"/>
                                  </p:stCondLst>
                                  <p:iterate>
                                    <p:tmAbs val="0"/>
                                  </p:iterate>
                                  <p:childTnLst>
                                    <p:set>
                                      <p:cBhvr>
                                        <p:cTn id="11" fill="hold"/>
                                        <p:tgtEl>
                                          <p:spTgt spid="113"/>
                                        </p:tgtEl>
                                        <p:attrNameLst>
                                          <p:attrName>style.visibility</p:attrName>
                                        </p:attrNameLst>
                                      </p:cBhvr>
                                      <p:to>
                                        <p:strVal val="visible"/>
                                      </p:to>
                                    </p:set>
                                    <p:animEffect transition="in" filter="fade">
                                      <p:cBhvr>
                                        <p:cTn id="12" dur="20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12"/>
                                        </p:tgtEl>
                                        <p:attrNameLst>
                                          <p:attrName>style.visibility</p:attrName>
                                        </p:attrNameLst>
                                      </p:cBhvr>
                                      <p:to>
                                        <p:strVal val="visible"/>
                                      </p:to>
                                    </p:set>
                                    <p:animEffect transition="in" filter="wipe(left)">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3" animBg="1" advAuto="0"/>
      <p:bldP spid="113" grpId="2" animBg="1" advAuto="0"/>
      <p:bldP spid="114"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4" descr="Picture 14"/>
          <p:cNvPicPr>
            <a:picLocks noChangeAspect="1"/>
          </p:cNvPicPr>
          <p:nvPr/>
        </p:nvPicPr>
        <p:blipFill>
          <a:blip r:embed="rId2"/>
          <a:srcRect l="4405" b="6160"/>
          <a:stretch>
            <a:fillRect/>
          </a:stretch>
        </p:blipFill>
        <p:spPr>
          <a:xfrm>
            <a:off x="6975993" y="1755937"/>
            <a:ext cx="4438711" cy="3792712"/>
          </a:xfrm>
          <a:prstGeom prst="rect">
            <a:avLst/>
          </a:prstGeom>
          <a:ln w="12700">
            <a:miter lim="400000"/>
          </a:ln>
        </p:spPr>
      </p:pic>
      <p:sp>
        <p:nvSpPr>
          <p:cNvPr id="117" name="TextBox 9"/>
          <p:cNvSpPr txBox="1"/>
          <p:nvPr/>
        </p:nvSpPr>
        <p:spPr>
          <a:xfrm>
            <a:off x="1195086" y="1820580"/>
            <a:ext cx="4748765" cy="3663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4300"/>
            </a:lvl1pPr>
          </a:lstStyle>
          <a:p>
            <a:r>
              <a:t>Small town near Mustorod in Zagazig where the Lord Jesus caused a water spring to well up from the ground </a:t>
            </a:r>
          </a:p>
        </p:txBody>
      </p:sp>
      <p:sp>
        <p:nvSpPr>
          <p:cNvPr id="118" name="TextBox 11"/>
          <p:cNvSpPr txBox="1"/>
          <p:nvPr/>
        </p:nvSpPr>
        <p:spPr>
          <a:xfrm>
            <a:off x="3342340" y="244694"/>
            <a:ext cx="5507320" cy="683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4700" b="1"/>
            </a:lvl1pPr>
          </a:lstStyle>
          <a:p>
            <a:r>
              <a:t>Tel Basta - Zagazig</a:t>
            </a:r>
          </a:p>
        </p:txBody>
      </p:sp>
      <p:pic>
        <p:nvPicPr>
          <p:cNvPr id="3" name="Picture 2" descr="A qr code with a red circle and a cross&#10;&#10;Description automatically generated">
            <a:extLst>
              <a:ext uri="{FF2B5EF4-FFF2-40B4-BE49-F238E27FC236}">
                <a16:creationId xmlns:a16="http://schemas.microsoft.com/office/drawing/2014/main" id="{9ADA2142-6D63-444A-0F0B-620EEC660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92" y="571805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18"/>
                                        </p:tgtEl>
                                        <p:attrNameLst>
                                          <p:attrName>style.visibility</p:attrName>
                                        </p:attrNameLst>
                                      </p:cBhvr>
                                      <p:to>
                                        <p:strVal val="visible"/>
                                      </p:to>
                                    </p:set>
                                    <p:anim calcmode="lin" valueType="num">
                                      <p:cBhvr>
                                        <p:cTn id="7" dur="1822" fill="hold"/>
                                        <p:tgtEl>
                                          <p:spTgt spid="118"/>
                                        </p:tgtEl>
                                        <p:attrNameLst>
                                          <p:attrName>ppt_x</p:attrName>
                                        </p:attrNameLst>
                                      </p:cBhvr>
                                      <p:tavLst>
                                        <p:tav tm="0">
                                          <p:val>
                                            <p:strVal val="#ppt_x"/>
                                          </p:val>
                                        </p:tav>
                                        <p:tav tm="100000">
                                          <p:val>
                                            <p:strVal val="#ppt_x"/>
                                          </p:val>
                                        </p:tav>
                                      </p:tavLst>
                                    </p:anim>
                                    <p:anim calcmode="lin" valueType="num">
                                      <p:cBhvr>
                                        <p:cTn id="8" dur="1822" fill="hold"/>
                                        <p:tgtEl>
                                          <p:spTgt spid="118"/>
                                        </p:tgtEl>
                                        <p:attrNameLst>
                                          <p:attrName>ppt_y</p:attrName>
                                        </p:attrNameLst>
                                      </p:cBhvr>
                                      <p:tavLst>
                                        <p:tav tm="0">
                                          <p:val>
                                            <p:strVal val="0-#ppt_h/2"/>
                                          </p:val>
                                        </p:tav>
                                        <p:tav tm="100000">
                                          <p:val>
                                            <p:strVal val="#ppt_y"/>
                                          </p:val>
                                        </p:tav>
                                      </p:tavLst>
                                    </p:anim>
                                  </p:childTnLst>
                                </p:cTn>
                              </p:par>
                            </p:childTnLst>
                          </p:cTn>
                        </p:par>
                        <p:par>
                          <p:cTn id="9" fill="hold">
                            <p:stCondLst>
                              <p:cond delay="1822"/>
                            </p:stCondLst>
                            <p:childTnLst>
                              <p:par>
                                <p:cTn id="10" presetID="10" presetClass="entr" fill="hold" grpId="2" nodeType="afterEffect">
                                  <p:stCondLst>
                                    <p:cond delay="0"/>
                                  </p:stCondLst>
                                  <p:iterate>
                                    <p:tmAbs val="0"/>
                                  </p:iterate>
                                  <p:childTnLst>
                                    <p:set>
                                      <p:cBhvr>
                                        <p:cTn id="11" fill="hold"/>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17"/>
                                        </p:tgtEl>
                                        <p:attrNameLst>
                                          <p:attrName>style.visibility</p:attrName>
                                        </p:attrNameLst>
                                      </p:cBhvr>
                                      <p:to>
                                        <p:strVal val="visible"/>
                                      </p:to>
                                    </p:set>
                                    <p:animEffect transition="in" filter="wipe(left)">
                                      <p:cBhvr>
                                        <p:cTn id="1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2" animBg="1" advAuto="0"/>
      <p:bldP spid="117" grpId="3" animBg="1" advAuto="0"/>
      <p:bldP spid="118"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80"/>
          <p:cNvSpPr txBox="1"/>
          <p:nvPr/>
        </p:nvSpPr>
        <p:spPr>
          <a:xfrm>
            <a:off x="5975822" y="3845605"/>
            <a:ext cx="5808095" cy="1542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3500" b="1"/>
            </a:lvl1pPr>
          </a:lstStyle>
          <a:p>
            <a:r>
              <a:t>Another well the Holy Family drank from it and till today it is always full of water.</a:t>
            </a:r>
          </a:p>
        </p:txBody>
      </p:sp>
      <p:sp>
        <p:nvSpPr>
          <p:cNvPr id="121" name="TextBox 11"/>
          <p:cNvSpPr txBox="1"/>
          <p:nvPr/>
        </p:nvSpPr>
        <p:spPr>
          <a:xfrm>
            <a:off x="7328348" y="2175904"/>
            <a:ext cx="2703666" cy="1240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4200" b="1"/>
            </a:lvl1pPr>
          </a:lstStyle>
          <a:p>
            <a:r>
              <a:t>Mustorod  Cairo</a:t>
            </a:r>
          </a:p>
        </p:txBody>
      </p:sp>
      <p:grpSp>
        <p:nvGrpSpPr>
          <p:cNvPr id="124" name="Picture 5"/>
          <p:cNvGrpSpPr/>
          <p:nvPr/>
        </p:nvGrpSpPr>
        <p:grpSpPr>
          <a:xfrm>
            <a:off x="553318" y="1057592"/>
            <a:ext cx="5172076" cy="4742816"/>
            <a:chOff x="0" y="0"/>
            <a:chExt cx="5172075" cy="4742815"/>
          </a:xfrm>
        </p:grpSpPr>
        <p:sp>
          <p:nvSpPr>
            <p:cNvPr id="122" name="Rectangle"/>
            <p:cNvSpPr/>
            <p:nvPr/>
          </p:nvSpPr>
          <p:spPr>
            <a:xfrm>
              <a:off x="0" y="0"/>
              <a:ext cx="5172075" cy="4742816"/>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23" name="image5.jpeg" descr="image5.jpeg"/>
            <p:cNvPicPr>
              <a:picLocks noChangeAspect="1"/>
            </p:cNvPicPr>
            <p:nvPr/>
          </p:nvPicPr>
          <p:blipFill>
            <a:blip r:embed="rId2"/>
            <a:stretch>
              <a:fillRect/>
            </a:stretch>
          </p:blipFill>
          <p:spPr>
            <a:xfrm>
              <a:off x="0" y="0"/>
              <a:ext cx="5172075" cy="4742816"/>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pic>
        <p:nvPicPr>
          <p:cNvPr id="2" name="Picture 1" descr="A qr code with a red circle and a cross&#10;&#10;Description automatically generated">
            <a:extLst>
              <a:ext uri="{FF2B5EF4-FFF2-40B4-BE49-F238E27FC236}">
                <a16:creationId xmlns:a16="http://schemas.microsoft.com/office/drawing/2014/main" id="{1CE668B9-11FE-2758-1668-7DC496D64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92" y="571805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21"/>
                                        </p:tgtEl>
                                        <p:attrNameLst>
                                          <p:attrName>style.visibility</p:attrName>
                                        </p:attrNameLst>
                                      </p:cBhvr>
                                      <p:to>
                                        <p:strVal val="visible"/>
                                      </p:to>
                                    </p:set>
                                    <p:anim calcmode="lin" valueType="num">
                                      <p:cBhvr>
                                        <p:cTn id="7" dur="1822" fill="hold"/>
                                        <p:tgtEl>
                                          <p:spTgt spid="121"/>
                                        </p:tgtEl>
                                        <p:attrNameLst>
                                          <p:attrName>ppt_x</p:attrName>
                                        </p:attrNameLst>
                                      </p:cBhvr>
                                      <p:tavLst>
                                        <p:tav tm="0">
                                          <p:val>
                                            <p:strVal val="#ppt_x"/>
                                          </p:val>
                                        </p:tav>
                                        <p:tav tm="100000">
                                          <p:val>
                                            <p:strVal val="#ppt_x"/>
                                          </p:val>
                                        </p:tav>
                                      </p:tavLst>
                                    </p:anim>
                                    <p:anim calcmode="lin" valueType="num">
                                      <p:cBhvr>
                                        <p:cTn id="8" dur="1822" fill="hold"/>
                                        <p:tgtEl>
                                          <p:spTgt spid="121"/>
                                        </p:tgtEl>
                                        <p:attrNameLst>
                                          <p:attrName>ppt_y</p:attrName>
                                        </p:attrNameLst>
                                      </p:cBhvr>
                                      <p:tavLst>
                                        <p:tav tm="0">
                                          <p:val>
                                            <p:strVal val="0-#ppt_h/2"/>
                                          </p:val>
                                        </p:tav>
                                        <p:tav tm="100000">
                                          <p:val>
                                            <p:strVal val="#ppt_y"/>
                                          </p:val>
                                        </p:tav>
                                      </p:tavLst>
                                    </p:anim>
                                  </p:childTnLst>
                                </p:cTn>
                              </p:par>
                            </p:childTnLst>
                          </p:cTn>
                        </p:par>
                        <p:par>
                          <p:cTn id="9" fill="hold">
                            <p:stCondLst>
                              <p:cond delay="1822"/>
                            </p:stCondLst>
                            <p:childTnLst>
                              <p:par>
                                <p:cTn id="10" presetID="22" presetClass="entr" presetSubtype="8" fill="hold" grpId="2" nodeType="afterEffect">
                                  <p:stCondLst>
                                    <p:cond delay="0"/>
                                  </p:stCondLst>
                                  <p:iterate>
                                    <p:tmAbs val="0"/>
                                  </p:iterate>
                                  <p:childTnLst>
                                    <p:set>
                                      <p:cBhvr>
                                        <p:cTn id="11" fill="hold"/>
                                        <p:tgtEl>
                                          <p:spTgt spid="120"/>
                                        </p:tgtEl>
                                        <p:attrNameLst>
                                          <p:attrName>style.visibility</p:attrName>
                                        </p:attrNameLst>
                                      </p:cBhvr>
                                      <p:to>
                                        <p:strVal val="visible"/>
                                      </p:to>
                                    </p:set>
                                    <p:animEffect transition="in" filter="wipe(left)">
                                      <p:cBhvr>
                                        <p:cTn id="1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2" animBg="1" advAuto="0"/>
      <p:bldP spid="121"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80"/>
          <p:cNvSpPr txBox="1"/>
          <p:nvPr/>
        </p:nvSpPr>
        <p:spPr>
          <a:xfrm>
            <a:off x="179672" y="4178144"/>
            <a:ext cx="5303839" cy="23727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3300" b="1"/>
            </a:lvl1pPr>
          </a:lstStyle>
          <a:p>
            <a:r>
              <a:t>In St. Mary &amp; St. Abanoub church Sammanoud there is a well where the Holy Family drank and till today the water didn’t dry. </a:t>
            </a:r>
          </a:p>
        </p:txBody>
      </p:sp>
      <p:sp>
        <p:nvSpPr>
          <p:cNvPr id="127" name="TextBox 9"/>
          <p:cNvSpPr txBox="1"/>
          <p:nvPr/>
        </p:nvSpPr>
        <p:spPr>
          <a:xfrm>
            <a:off x="5764367" y="4813744"/>
            <a:ext cx="6137214" cy="1406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3200" b="1"/>
            </a:lvl1pPr>
          </a:lstStyle>
          <a:p>
            <a:r>
              <a:t>In the same church till today a big pot St. Mary used to make bread dough.</a:t>
            </a:r>
          </a:p>
        </p:txBody>
      </p:sp>
      <p:sp>
        <p:nvSpPr>
          <p:cNvPr id="128" name="TextBox 11"/>
          <p:cNvSpPr txBox="1"/>
          <p:nvPr/>
        </p:nvSpPr>
        <p:spPr>
          <a:xfrm>
            <a:off x="3329252" y="296219"/>
            <a:ext cx="5533496" cy="549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3600" b="1"/>
            </a:lvl1pPr>
          </a:lstStyle>
          <a:p>
            <a:r>
              <a:t>Sammanoud- Dakahleya</a:t>
            </a:r>
          </a:p>
        </p:txBody>
      </p:sp>
      <p:pic>
        <p:nvPicPr>
          <p:cNvPr id="129" name="Picture 2" descr="Picture 2"/>
          <p:cNvPicPr>
            <a:picLocks noChangeAspect="1"/>
          </p:cNvPicPr>
          <p:nvPr/>
        </p:nvPicPr>
        <p:blipFill>
          <a:blip r:embed="rId2"/>
          <a:stretch>
            <a:fillRect/>
          </a:stretch>
        </p:blipFill>
        <p:spPr>
          <a:xfrm>
            <a:off x="710852" y="977802"/>
            <a:ext cx="4241480" cy="3068094"/>
          </a:xfrm>
          <a:prstGeom prst="rect">
            <a:avLst/>
          </a:prstGeom>
          <a:ln w="12700">
            <a:miter lim="400000"/>
          </a:ln>
        </p:spPr>
      </p:pic>
      <p:pic>
        <p:nvPicPr>
          <p:cNvPr id="130" name="Picture 4" descr="Picture 4"/>
          <p:cNvPicPr>
            <a:picLocks noChangeAspect="1"/>
          </p:cNvPicPr>
          <p:nvPr/>
        </p:nvPicPr>
        <p:blipFill>
          <a:blip r:embed="rId3"/>
          <a:stretch>
            <a:fillRect/>
          </a:stretch>
        </p:blipFill>
        <p:spPr>
          <a:xfrm>
            <a:off x="6341264" y="1021926"/>
            <a:ext cx="4661847" cy="3615447"/>
          </a:xfrm>
          <a:prstGeom prst="rect">
            <a:avLst/>
          </a:prstGeom>
          <a:ln w="12700">
            <a:miter lim="400000"/>
          </a:ln>
        </p:spPr>
      </p:pic>
      <p:pic>
        <p:nvPicPr>
          <p:cNvPr id="2" name="Picture 1" descr="A qr code with a red circle and a cross&#10;&#10;Description automatically generated">
            <a:extLst>
              <a:ext uri="{FF2B5EF4-FFF2-40B4-BE49-F238E27FC236}">
                <a16:creationId xmlns:a16="http://schemas.microsoft.com/office/drawing/2014/main" id="{5C73C276-2C27-9E0A-54E0-FED7AF93F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0977" y="5764594"/>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28"/>
                                        </p:tgtEl>
                                        <p:attrNameLst>
                                          <p:attrName>style.visibility</p:attrName>
                                        </p:attrNameLst>
                                      </p:cBhvr>
                                      <p:to>
                                        <p:strVal val="visible"/>
                                      </p:to>
                                    </p:set>
                                    <p:anim calcmode="lin" valueType="num">
                                      <p:cBhvr>
                                        <p:cTn id="7" dur="1822" fill="hold"/>
                                        <p:tgtEl>
                                          <p:spTgt spid="128"/>
                                        </p:tgtEl>
                                        <p:attrNameLst>
                                          <p:attrName>ppt_x</p:attrName>
                                        </p:attrNameLst>
                                      </p:cBhvr>
                                      <p:tavLst>
                                        <p:tav tm="0">
                                          <p:val>
                                            <p:strVal val="#ppt_x"/>
                                          </p:val>
                                        </p:tav>
                                        <p:tav tm="100000">
                                          <p:val>
                                            <p:strVal val="#ppt_x"/>
                                          </p:val>
                                        </p:tav>
                                      </p:tavLst>
                                    </p:anim>
                                    <p:anim calcmode="lin" valueType="num">
                                      <p:cBhvr>
                                        <p:cTn id="8" dur="1822" fill="hold"/>
                                        <p:tgtEl>
                                          <p:spTgt spid="128"/>
                                        </p:tgtEl>
                                        <p:attrNameLst>
                                          <p:attrName>ppt_y</p:attrName>
                                        </p:attrNameLst>
                                      </p:cBhvr>
                                      <p:tavLst>
                                        <p:tav tm="0">
                                          <p:val>
                                            <p:strVal val="0-#ppt_h/2"/>
                                          </p:val>
                                        </p:tav>
                                        <p:tav tm="100000">
                                          <p:val>
                                            <p:strVal val="#ppt_y"/>
                                          </p:val>
                                        </p:tav>
                                      </p:tavLst>
                                    </p:anim>
                                  </p:childTnLst>
                                </p:cTn>
                              </p:par>
                            </p:childTnLst>
                          </p:cTn>
                        </p:par>
                        <p:par>
                          <p:cTn id="9" fill="hold">
                            <p:stCondLst>
                              <p:cond delay="1822"/>
                            </p:stCondLst>
                            <p:childTnLst>
                              <p:par>
                                <p:cTn id="10" presetID="10" presetClass="entr" fill="hold" grpId="2" nodeType="afterEffect">
                                  <p:stCondLst>
                                    <p:cond delay="0"/>
                                  </p:stCondLst>
                                  <p:iterate>
                                    <p:tmAbs val="0"/>
                                  </p:iterate>
                                  <p:childTnLst>
                                    <p:set>
                                      <p:cBhvr>
                                        <p:cTn id="11" fill="hold"/>
                                        <p:tgtEl>
                                          <p:spTgt spid="129"/>
                                        </p:tgtEl>
                                        <p:attrNameLst>
                                          <p:attrName>style.visibility</p:attrName>
                                        </p:attrNameLst>
                                      </p:cBhvr>
                                      <p:to>
                                        <p:strVal val="visible"/>
                                      </p:to>
                                    </p:set>
                                    <p:animEffect transition="in" filter="fade">
                                      <p:cBhvr>
                                        <p:cTn id="12" dur="20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26"/>
                                        </p:tgtEl>
                                        <p:attrNameLst>
                                          <p:attrName>style.visibility</p:attrName>
                                        </p:attrNameLst>
                                      </p:cBhvr>
                                      <p:to>
                                        <p:strVal val="visible"/>
                                      </p:to>
                                    </p:set>
                                    <p:animEffect transition="in" filter="wipe(left)">
                                      <p:cBhvr>
                                        <p:cTn id="17" dur="500"/>
                                        <p:tgtEl>
                                          <p:spTgt spid="126"/>
                                        </p:tgtEl>
                                      </p:cBhvr>
                                    </p:animEffect>
                                  </p:childTnLst>
                                </p:cTn>
                              </p:par>
                            </p:childTnLst>
                          </p:cTn>
                        </p:par>
                        <p:par>
                          <p:cTn id="18" fill="hold">
                            <p:stCondLst>
                              <p:cond delay="500"/>
                            </p:stCondLst>
                            <p:childTnLst>
                              <p:par>
                                <p:cTn id="19" presetID="4" presetClass="entr" presetSubtype="16" fill="hold" grpId="4" nodeType="afterEffect">
                                  <p:stCondLst>
                                    <p:cond delay="0"/>
                                  </p:stCondLst>
                                  <p:iterate>
                                    <p:tmAbs val="0"/>
                                  </p:iterate>
                                  <p:childTnLst>
                                    <p:set>
                                      <p:cBhvr>
                                        <p:cTn id="20" fill="hold"/>
                                        <p:tgtEl>
                                          <p:spTgt spid="130"/>
                                        </p:tgtEl>
                                        <p:attrNameLst>
                                          <p:attrName>style.visibility</p:attrName>
                                        </p:attrNameLst>
                                      </p:cBhvr>
                                      <p:to>
                                        <p:strVal val="visible"/>
                                      </p:to>
                                    </p:set>
                                    <p:animEffect transition="in" filter="box(in)">
                                      <p:cBhvr>
                                        <p:cTn id="21" dur="2000"/>
                                        <p:tgtEl>
                                          <p:spTgt spid="1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5" nodeType="clickEffect">
                                  <p:stCondLst>
                                    <p:cond delay="0"/>
                                  </p:stCondLst>
                                  <p:iterate>
                                    <p:tmAbs val="0"/>
                                  </p:iterate>
                                  <p:childTnLst>
                                    <p:set>
                                      <p:cBhvr>
                                        <p:cTn id="25" fill="hold"/>
                                        <p:tgtEl>
                                          <p:spTgt spid="127"/>
                                        </p:tgtEl>
                                        <p:attrNameLst>
                                          <p:attrName>style.visibility</p:attrName>
                                        </p:attrNameLst>
                                      </p:cBhvr>
                                      <p:to>
                                        <p:strVal val="visible"/>
                                      </p:to>
                                    </p:set>
                                    <p:animEffect transition="in" filter="wipe(left)">
                                      <p:cBhvr>
                                        <p:cTn id="2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3" animBg="1" advAuto="0"/>
      <p:bldP spid="127" grpId="5" animBg="1" advAuto="0"/>
      <p:bldP spid="128" grpId="1" animBg="1" advAuto="0"/>
      <p:bldP spid="129" grpId="2" animBg="1" advAuto="0"/>
      <p:bldP spid="130"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Box 80"/>
          <p:cNvSpPr txBox="1"/>
          <p:nvPr/>
        </p:nvSpPr>
        <p:spPr>
          <a:xfrm>
            <a:off x="947385" y="1345388"/>
            <a:ext cx="4006473" cy="4944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2900" b="1"/>
            </a:pPr>
            <a:r>
              <a:t>When The Holy family entered this city, </a:t>
            </a:r>
            <a:r>
              <a:rPr i="1" u="sng"/>
              <a:t>Sakha</a:t>
            </a:r>
            <a:r>
              <a:t> people there refused to give them water, so the baby Jesus touched a rock by His foot and water came out of the rock and till today in St. Mary church in Sakha they have the rock that has the footprint of Jesus Christ.  </a:t>
            </a:r>
          </a:p>
        </p:txBody>
      </p:sp>
      <p:sp>
        <p:nvSpPr>
          <p:cNvPr id="133" name="TextBox 11"/>
          <p:cNvSpPr txBox="1"/>
          <p:nvPr/>
        </p:nvSpPr>
        <p:spPr>
          <a:xfrm>
            <a:off x="3828559" y="190398"/>
            <a:ext cx="5370270"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3200" b="1"/>
            </a:lvl1pPr>
          </a:lstStyle>
          <a:p>
            <a:r>
              <a:t>Sakha – Kafr Elsheikh</a:t>
            </a:r>
          </a:p>
        </p:txBody>
      </p:sp>
      <p:pic>
        <p:nvPicPr>
          <p:cNvPr id="134" name="Picture 7" descr="Picture 7"/>
          <p:cNvPicPr>
            <a:picLocks noChangeAspect="1"/>
          </p:cNvPicPr>
          <p:nvPr/>
        </p:nvPicPr>
        <p:blipFill>
          <a:blip r:embed="rId2"/>
          <a:stretch>
            <a:fillRect/>
          </a:stretch>
        </p:blipFill>
        <p:spPr>
          <a:xfrm>
            <a:off x="5446787" y="1692601"/>
            <a:ext cx="6571427" cy="4250192"/>
          </a:xfrm>
          <a:prstGeom prst="rect">
            <a:avLst/>
          </a:prstGeom>
          <a:ln w="12700">
            <a:miter lim="400000"/>
          </a:ln>
        </p:spPr>
      </p:pic>
      <p:pic>
        <p:nvPicPr>
          <p:cNvPr id="2" name="Picture 1" descr="A qr code with a red circle and a cross&#10;&#10;Description automatically generated">
            <a:extLst>
              <a:ext uri="{FF2B5EF4-FFF2-40B4-BE49-F238E27FC236}">
                <a16:creationId xmlns:a16="http://schemas.microsoft.com/office/drawing/2014/main" id="{B256A925-49B1-C456-DA5D-BC3EAEDE7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92" y="571805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33"/>
                                        </p:tgtEl>
                                        <p:attrNameLst>
                                          <p:attrName>style.visibility</p:attrName>
                                        </p:attrNameLst>
                                      </p:cBhvr>
                                      <p:to>
                                        <p:strVal val="visible"/>
                                      </p:to>
                                    </p:set>
                                    <p:anim calcmode="lin" valueType="num">
                                      <p:cBhvr>
                                        <p:cTn id="7" dur="1822" fill="hold"/>
                                        <p:tgtEl>
                                          <p:spTgt spid="133"/>
                                        </p:tgtEl>
                                        <p:attrNameLst>
                                          <p:attrName>ppt_x</p:attrName>
                                        </p:attrNameLst>
                                      </p:cBhvr>
                                      <p:tavLst>
                                        <p:tav tm="0">
                                          <p:val>
                                            <p:strVal val="#ppt_x"/>
                                          </p:val>
                                        </p:tav>
                                        <p:tav tm="100000">
                                          <p:val>
                                            <p:strVal val="#ppt_x"/>
                                          </p:val>
                                        </p:tav>
                                      </p:tavLst>
                                    </p:anim>
                                    <p:anim calcmode="lin" valueType="num">
                                      <p:cBhvr>
                                        <p:cTn id="8" dur="1822" fill="hold"/>
                                        <p:tgtEl>
                                          <p:spTgt spid="133"/>
                                        </p:tgtEl>
                                        <p:attrNameLst>
                                          <p:attrName>ppt_y</p:attrName>
                                        </p:attrNameLst>
                                      </p:cBhvr>
                                      <p:tavLst>
                                        <p:tav tm="0">
                                          <p:val>
                                            <p:strVal val="0-#ppt_h/2"/>
                                          </p:val>
                                        </p:tav>
                                        <p:tav tm="100000">
                                          <p:val>
                                            <p:strVal val="#ppt_y"/>
                                          </p:val>
                                        </p:tav>
                                      </p:tavLst>
                                    </p:anim>
                                  </p:childTnLst>
                                </p:cTn>
                              </p:par>
                            </p:childTnLst>
                          </p:cTn>
                        </p:par>
                        <p:par>
                          <p:cTn id="9" fill="hold">
                            <p:stCondLst>
                              <p:cond delay="1822"/>
                            </p:stCondLst>
                            <p:childTnLst>
                              <p:par>
                                <p:cTn id="10" presetID="22" presetClass="entr" presetSubtype="8" fill="hold" grpId="2" nodeType="afterEffect">
                                  <p:stCondLst>
                                    <p:cond delay="0"/>
                                  </p:stCondLst>
                                  <p:iterate>
                                    <p:tmAbs val="0"/>
                                  </p:iterate>
                                  <p:childTnLst>
                                    <p:set>
                                      <p:cBhvr>
                                        <p:cTn id="11" fill="hold"/>
                                        <p:tgtEl>
                                          <p:spTgt spid="134"/>
                                        </p:tgtEl>
                                        <p:attrNameLst>
                                          <p:attrName>style.visibility</p:attrName>
                                        </p:attrNameLst>
                                      </p:cBhvr>
                                      <p:to>
                                        <p:strVal val="visible"/>
                                      </p:to>
                                    </p:set>
                                    <p:animEffect transition="in" filter="wipe(left)">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32"/>
                                        </p:tgtEl>
                                        <p:attrNameLst>
                                          <p:attrName>style.visibility</p:attrName>
                                        </p:attrNameLst>
                                      </p:cBhvr>
                                      <p:to>
                                        <p:strVal val="visible"/>
                                      </p:to>
                                    </p:set>
                                    <p:animEffect transition="in" filter="wipe(left)">
                                      <p:cBhvr>
                                        <p:cTn id="1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3" animBg="1" advAuto="0"/>
      <p:bldP spid="133" grpId="1" animBg="1" advAuto="0"/>
      <p:bldP spid="134"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80"/>
          <p:cNvSpPr txBox="1"/>
          <p:nvPr/>
        </p:nvSpPr>
        <p:spPr>
          <a:xfrm>
            <a:off x="332688" y="6077672"/>
            <a:ext cx="11526623" cy="611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600"/>
              </a:spcBef>
              <a:defRPr sz="4100" i="1" u="sng"/>
            </a:pPr>
            <a:r>
              <a:t>Wadi Elnatroon</a:t>
            </a:r>
            <a:r>
              <a:rPr i="0" u="none"/>
              <a:t> ancient monasteries are located there </a:t>
            </a:r>
          </a:p>
        </p:txBody>
      </p:sp>
      <p:sp>
        <p:nvSpPr>
          <p:cNvPr id="137" name="TextBox 11"/>
          <p:cNvSpPr txBox="1"/>
          <p:nvPr/>
        </p:nvSpPr>
        <p:spPr>
          <a:xfrm>
            <a:off x="4568731" y="688404"/>
            <a:ext cx="3809547" cy="591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600"/>
              </a:spcBef>
              <a:defRPr sz="3900" b="1"/>
            </a:lvl1pPr>
          </a:lstStyle>
          <a:p>
            <a:r>
              <a:t>Wadi Elnatroon</a:t>
            </a:r>
          </a:p>
        </p:txBody>
      </p:sp>
      <p:pic>
        <p:nvPicPr>
          <p:cNvPr id="138" name="Picture 2" descr="Picture 2"/>
          <p:cNvPicPr>
            <a:picLocks noChangeAspect="1"/>
          </p:cNvPicPr>
          <p:nvPr/>
        </p:nvPicPr>
        <p:blipFill>
          <a:blip r:embed="rId2"/>
          <a:stretch>
            <a:fillRect/>
          </a:stretch>
        </p:blipFill>
        <p:spPr>
          <a:xfrm>
            <a:off x="141664" y="152557"/>
            <a:ext cx="3617257" cy="2778244"/>
          </a:xfrm>
          <a:prstGeom prst="rect">
            <a:avLst/>
          </a:prstGeom>
          <a:ln w="12700">
            <a:miter lim="400000"/>
          </a:ln>
        </p:spPr>
      </p:pic>
      <p:pic>
        <p:nvPicPr>
          <p:cNvPr id="139" name="Picture 4" descr="Picture 4"/>
          <p:cNvPicPr>
            <a:picLocks noChangeAspect="1"/>
          </p:cNvPicPr>
          <p:nvPr/>
        </p:nvPicPr>
        <p:blipFill>
          <a:blip r:embed="rId3"/>
          <a:stretch>
            <a:fillRect/>
          </a:stretch>
        </p:blipFill>
        <p:spPr>
          <a:xfrm>
            <a:off x="9188090" y="131686"/>
            <a:ext cx="2763608" cy="4151242"/>
          </a:xfrm>
          <a:prstGeom prst="rect">
            <a:avLst/>
          </a:prstGeom>
          <a:ln w="12700">
            <a:miter lim="400000"/>
          </a:ln>
        </p:spPr>
      </p:pic>
      <p:pic>
        <p:nvPicPr>
          <p:cNvPr id="140" name="Picture 8" descr="Picture 8"/>
          <p:cNvPicPr>
            <a:picLocks noChangeAspect="1"/>
          </p:cNvPicPr>
          <p:nvPr/>
        </p:nvPicPr>
        <p:blipFill>
          <a:blip r:embed="rId4"/>
          <a:stretch>
            <a:fillRect/>
          </a:stretch>
        </p:blipFill>
        <p:spPr>
          <a:xfrm>
            <a:off x="233268" y="3058541"/>
            <a:ext cx="4514851" cy="2891391"/>
          </a:xfrm>
          <a:prstGeom prst="rect">
            <a:avLst/>
          </a:prstGeom>
          <a:ln w="12700">
            <a:miter lim="400000"/>
          </a:ln>
        </p:spPr>
      </p:pic>
      <p:pic>
        <p:nvPicPr>
          <p:cNvPr id="141" name="Picture 10" descr="Picture 10"/>
          <p:cNvPicPr>
            <a:picLocks noChangeAspect="1"/>
          </p:cNvPicPr>
          <p:nvPr/>
        </p:nvPicPr>
        <p:blipFill>
          <a:blip r:embed="rId5"/>
          <a:stretch>
            <a:fillRect/>
          </a:stretch>
        </p:blipFill>
        <p:spPr>
          <a:xfrm>
            <a:off x="5153843" y="2362593"/>
            <a:ext cx="3617259" cy="3219451"/>
          </a:xfrm>
          <a:prstGeom prst="rect">
            <a:avLst/>
          </a:prstGeom>
          <a:ln w="12700">
            <a:miter lim="400000"/>
          </a:ln>
        </p:spPr>
      </p:pic>
      <p:sp>
        <p:nvSpPr>
          <p:cNvPr id="142" name="TextBox 16"/>
          <p:cNvSpPr txBox="1"/>
          <p:nvPr/>
        </p:nvSpPr>
        <p:spPr>
          <a:xfrm>
            <a:off x="245558" y="2362593"/>
            <a:ext cx="3438712" cy="485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spcBef>
                <a:spcPts val="600"/>
              </a:spcBef>
              <a:defRPr sz="2400" b="1">
                <a:solidFill>
                  <a:srgbClr val="FFFF00"/>
                </a:solidFill>
              </a:defRPr>
            </a:lvl1pPr>
          </a:lstStyle>
          <a:p>
            <a:r>
              <a:t>St. Mary “Elsoryan”</a:t>
            </a:r>
          </a:p>
        </p:txBody>
      </p:sp>
      <p:sp>
        <p:nvSpPr>
          <p:cNvPr id="143" name="TextBox 17"/>
          <p:cNvSpPr txBox="1"/>
          <p:nvPr/>
        </p:nvSpPr>
        <p:spPr>
          <a:xfrm>
            <a:off x="9714500" y="3303270"/>
            <a:ext cx="2035541" cy="828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spcBef>
                <a:spcPts val="600"/>
              </a:spcBef>
              <a:defRPr sz="2400" b="1">
                <a:solidFill>
                  <a:srgbClr val="FFFF00"/>
                </a:solidFill>
              </a:defRPr>
            </a:lvl1pPr>
          </a:lstStyle>
          <a:p>
            <a:r>
              <a:t>St. Mary “Elbaramous”</a:t>
            </a:r>
          </a:p>
        </p:txBody>
      </p:sp>
      <p:sp>
        <p:nvSpPr>
          <p:cNvPr id="144" name="TextBox 18"/>
          <p:cNvSpPr txBox="1"/>
          <p:nvPr/>
        </p:nvSpPr>
        <p:spPr>
          <a:xfrm>
            <a:off x="999558" y="4827151"/>
            <a:ext cx="2182662" cy="627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spcBef>
                <a:spcPts val="600"/>
              </a:spcBef>
              <a:defRPr sz="3300" b="1">
                <a:solidFill>
                  <a:srgbClr val="FFFF00"/>
                </a:solidFill>
              </a:defRPr>
            </a:lvl1pPr>
          </a:lstStyle>
          <a:p>
            <a:r>
              <a:t>St. Bishoy</a:t>
            </a:r>
          </a:p>
        </p:txBody>
      </p:sp>
      <p:sp>
        <p:nvSpPr>
          <p:cNvPr id="145" name="TextBox 19"/>
          <p:cNvSpPr txBox="1"/>
          <p:nvPr/>
        </p:nvSpPr>
        <p:spPr>
          <a:xfrm>
            <a:off x="6217692" y="4282926"/>
            <a:ext cx="1500824" cy="544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72000"/>
              </a:lnSpc>
              <a:spcBef>
                <a:spcPts val="600"/>
              </a:spcBef>
              <a:defRPr b="1">
                <a:solidFill>
                  <a:srgbClr val="FFFF00"/>
                </a:solidFill>
              </a:defRPr>
            </a:lvl1pPr>
          </a:lstStyle>
          <a:p>
            <a:r>
              <a:t>St. Abo Makar</a:t>
            </a:r>
          </a:p>
        </p:txBody>
      </p:sp>
      <p:pic>
        <p:nvPicPr>
          <p:cNvPr id="2" name="Picture 1" descr="A qr code with a red circle and a cross&#10;&#10;Description automatically generated">
            <a:extLst>
              <a:ext uri="{FF2B5EF4-FFF2-40B4-BE49-F238E27FC236}">
                <a16:creationId xmlns:a16="http://schemas.microsoft.com/office/drawing/2014/main" id="{F0151B90-6B4C-F97B-12AF-A4BDEA5D80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7381" y="5038581"/>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37"/>
                                        </p:tgtEl>
                                        <p:attrNameLst>
                                          <p:attrName>style.visibility</p:attrName>
                                        </p:attrNameLst>
                                      </p:cBhvr>
                                      <p:to>
                                        <p:strVal val="visible"/>
                                      </p:to>
                                    </p:set>
                                    <p:anim calcmode="lin" valueType="num">
                                      <p:cBhvr>
                                        <p:cTn id="7" dur="1822" fill="hold"/>
                                        <p:tgtEl>
                                          <p:spTgt spid="137"/>
                                        </p:tgtEl>
                                        <p:attrNameLst>
                                          <p:attrName>ppt_x</p:attrName>
                                        </p:attrNameLst>
                                      </p:cBhvr>
                                      <p:tavLst>
                                        <p:tav tm="0">
                                          <p:val>
                                            <p:strVal val="#ppt_x"/>
                                          </p:val>
                                        </p:tav>
                                        <p:tav tm="100000">
                                          <p:val>
                                            <p:strVal val="#ppt_x"/>
                                          </p:val>
                                        </p:tav>
                                      </p:tavLst>
                                    </p:anim>
                                    <p:anim calcmode="lin" valueType="num">
                                      <p:cBhvr>
                                        <p:cTn id="8" dur="1822" fill="hold"/>
                                        <p:tgtEl>
                                          <p:spTgt spid="1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136"/>
                                        </p:tgtEl>
                                        <p:attrNameLst>
                                          <p:attrName>style.visibility</p:attrName>
                                        </p:attrNameLst>
                                      </p:cBhvr>
                                      <p:to>
                                        <p:strVal val="visible"/>
                                      </p:to>
                                    </p:set>
                                    <p:animEffect transition="in" filter="wipe(left)">
                                      <p:cBhvr>
                                        <p:cTn id="13" dur="500"/>
                                        <p:tgtEl>
                                          <p:spTgt spid="1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3" nodeType="clickEffect">
                                  <p:stCondLst>
                                    <p:cond delay="0"/>
                                  </p:stCondLst>
                                  <p:iterate>
                                    <p:tmAbs val="0"/>
                                  </p:iterate>
                                  <p:childTnLst>
                                    <p:set>
                                      <p:cBhvr>
                                        <p:cTn id="17" fill="hold"/>
                                        <p:tgtEl>
                                          <p:spTgt spid="138"/>
                                        </p:tgtEl>
                                        <p:attrNameLst>
                                          <p:attrName>style.visibility</p:attrName>
                                        </p:attrNameLst>
                                      </p:cBhvr>
                                      <p:to>
                                        <p:strVal val="visible"/>
                                      </p:to>
                                    </p:set>
                                    <p:animEffect transition="in" filter="wipe(down)">
                                      <p:cBhvr>
                                        <p:cTn id="18" dur="500"/>
                                        <p:tgtEl>
                                          <p:spTgt spid="138"/>
                                        </p:tgtEl>
                                      </p:cBhvr>
                                    </p:animEffect>
                                  </p:childTnLst>
                                </p:cTn>
                              </p:par>
                            </p:childTnLst>
                          </p:cTn>
                        </p:par>
                        <p:par>
                          <p:cTn id="19" fill="hold">
                            <p:stCondLst>
                              <p:cond delay="500"/>
                            </p:stCondLst>
                            <p:childTnLst>
                              <p:par>
                                <p:cTn id="20" presetID="2" presetClass="entr" presetSubtype="1" fill="hold" grpId="4" nodeType="afterEffect">
                                  <p:stCondLst>
                                    <p:cond delay="0"/>
                                  </p:stCondLst>
                                  <p:iterate>
                                    <p:tmAbs val="0"/>
                                  </p:iterate>
                                  <p:childTnLst>
                                    <p:set>
                                      <p:cBhvr>
                                        <p:cTn id="21" fill="hold"/>
                                        <p:tgtEl>
                                          <p:spTgt spid="142"/>
                                        </p:tgtEl>
                                        <p:attrNameLst>
                                          <p:attrName>style.visibility</p:attrName>
                                        </p:attrNameLst>
                                      </p:cBhvr>
                                      <p:to>
                                        <p:strVal val="visible"/>
                                      </p:to>
                                    </p:set>
                                    <p:anim calcmode="lin" valueType="num">
                                      <p:cBhvr>
                                        <p:cTn id="22" dur="1822" fill="hold"/>
                                        <p:tgtEl>
                                          <p:spTgt spid="142"/>
                                        </p:tgtEl>
                                        <p:attrNameLst>
                                          <p:attrName>ppt_x</p:attrName>
                                        </p:attrNameLst>
                                      </p:cBhvr>
                                      <p:tavLst>
                                        <p:tav tm="0">
                                          <p:val>
                                            <p:strVal val="#ppt_x"/>
                                          </p:val>
                                        </p:tav>
                                        <p:tav tm="100000">
                                          <p:val>
                                            <p:strVal val="#ppt_x"/>
                                          </p:val>
                                        </p:tav>
                                      </p:tavLst>
                                    </p:anim>
                                    <p:anim calcmode="lin" valueType="num">
                                      <p:cBhvr>
                                        <p:cTn id="23" dur="1822" fill="hold"/>
                                        <p:tgtEl>
                                          <p:spTgt spid="142"/>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5" nodeType="clickEffect">
                                  <p:stCondLst>
                                    <p:cond delay="0"/>
                                  </p:stCondLst>
                                  <p:iterate>
                                    <p:tmAbs val="0"/>
                                  </p:iterate>
                                  <p:childTnLst>
                                    <p:set>
                                      <p:cBhvr>
                                        <p:cTn id="27" fill="hold"/>
                                        <p:tgtEl>
                                          <p:spTgt spid="139"/>
                                        </p:tgtEl>
                                        <p:attrNameLst>
                                          <p:attrName>style.visibility</p:attrName>
                                        </p:attrNameLst>
                                      </p:cBhvr>
                                      <p:to>
                                        <p:strVal val="visible"/>
                                      </p:to>
                                    </p:set>
                                  </p:childTnLst>
                                </p:cTn>
                              </p:par>
                            </p:childTnLst>
                          </p:cTn>
                        </p:par>
                        <p:par>
                          <p:cTn id="28" fill="hold">
                            <p:stCondLst>
                              <p:cond delay="0"/>
                            </p:stCondLst>
                            <p:childTnLst>
                              <p:par>
                                <p:cTn id="29" presetID="2" presetClass="entr" presetSubtype="1" fill="hold" grpId="6" nodeType="afterEffect">
                                  <p:stCondLst>
                                    <p:cond delay="0"/>
                                  </p:stCondLst>
                                  <p:iterate>
                                    <p:tmAbs val="0"/>
                                  </p:iterate>
                                  <p:childTnLst>
                                    <p:set>
                                      <p:cBhvr>
                                        <p:cTn id="30" fill="hold"/>
                                        <p:tgtEl>
                                          <p:spTgt spid="143"/>
                                        </p:tgtEl>
                                        <p:attrNameLst>
                                          <p:attrName>style.visibility</p:attrName>
                                        </p:attrNameLst>
                                      </p:cBhvr>
                                      <p:to>
                                        <p:strVal val="visible"/>
                                      </p:to>
                                    </p:set>
                                    <p:anim calcmode="lin" valueType="num">
                                      <p:cBhvr>
                                        <p:cTn id="31" dur="1822" fill="hold"/>
                                        <p:tgtEl>
                                          <p:spTgt spid="143"/>
                                        </p:tgtEl>
                                        <p:attrNameLst>
                                          <p:attrName>ppt_x</p:attrName>
                                        </p:attrNameLst>
                                      </p:cBhvr>
                                      <p:tavLst>
                                        <p:tav tm="0">
                                          <p:val>
                                            <p:strVal val="#ppt_x"/>
                                          </p:val>
                                        </p:tav>
                                        <p:tav tm="100000">
                                          <p:val>
                                            <p:strVal val="#ppt_x"/>
                                          </p:val>
                                        </p:tav>
                                      </p:tavLst>
                                    </p:anim>
                                    <p:anim calcmode="lin" valueType="num">
                                      <p:cBhvr>
                                        <p:cTn id="32" dur="1822" fill="hold"/>
                                        <p:tgtEl>
                                          <p:spTgt spid="14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7" nodeType="clickEffect">
                                  <p:stCondLst>
                                    <p:cond delay="0"/>
                                  </p:stCondLst>
                                  <p:iterate>
                                    <p:tmAbs val="0"/>
                                  </p:iterate>
                                  <p:childTnLst>
                                    <p:set>
                                      <p:cBhvr>
                                        <p:cTn id="36" fill="hold"/>
                                        <p:tgtEl>
                                          <p:spTgt spid="140"/>
                                        </p:tgtEl>
                                        <p:attrNameLst>
                                          <p:attrName>style.visibility</p:attrName>
                                        </p:attrNameLst>
                                      </p:cBhvr>
                                      <p:to>
                                        <p:strVal val="visible"/>
                                      </p:to>
                                    </p:set>
                                    <p:animEffect transition="in" filter="box(in)">
                                      <p:cBhvr>
                                        <p:cTn id="37" dur="2000"/>
                                        <p:tgtEl>
                                          <p:spTgt spid="140"/>
                                        </p:tgtEl>
                                      </p:cBhvr>
                                    </p:animEffect>
                                  </p:childTnLst>
                                </p:cTn>
                              </p:par>
                            </p:childTnLst>
                          </p:cTn>
                        </p:par>
                        <p:par>
                          <p:cTn id="38" fill="hold">
                            <p:stCondLst>
                              <p:cond delay="2000"/>
                            </p:stCondLst>
                            <p:childTnLst>
                              <p:par>
                                <p:cTn id="39" presetID="2" presetClass="entr" presetSubtype="1" fill="hold" grpId="8" nodeType="afterEffect">
                                  <p:stCondLst>
                                    <p:cond delay="0"/>
                                  </p:stCondLst>
                                  <p:iterate>
                                    <p:tmAbs val="0"/>
                                  </p:iterate>
                                  <p:childTnLst>
                                    <p:set>
                                      <p:cBhvr>
                                        <p:cTn id="40" fill="hold"/>
                                        <p:tgtEl>
                                          <p:spTgt spid="144"/>
                                        </p:tgtEl>
                                        <p:attrNameLst>
                                          <p:attrName>style.visibility</p:attrName>
                                        </p:attrNameLst>
                                      </p:cBhvr>
                                      <p:to>
                                        <p:strVal val="visible"/>
                                      </p:to>
                                    </p:set>
                                    <p:anim calcmode="lin" valueType="num">
                                      <p:cBhvr>
                                        <p:cTn id="41" dur="1822" fill="hold"/>
                                        <p:tgtEl>
                                          <p:spTgt spid="144"/>
                                        </p:tgtEl>
                                        <p:attrNameLst>
                                          <p:attrName>ppt_x</p:attrName>
                                        </p:attrNameLst>
                                      </p:cBhvr>
                                      <p:tavLst>
                                        <p:tav tm="0">
                                          <p:val>
                                            <p:strVal val="#ppt_x"/>
                                          </p:val>
                                        </p:tav>
                                        <p:tav tm="100000">
                                          <p:val>
                                            <p:strVal val="#ppt_x"/>
                                          </p:val>
                                        </p:tav>
                                      </p:tavLst>
                                    </p:anim>
                                    <p:anim calcmode="lin" valueType="num">
                                      <p:cBhvr>
                                        <p:cTn id="42" dur="1822"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9" nodeType="clickEffect">
                                  <p:stCondLst>
                                    <p:cond delay="0"/>
                                  </p:stCondLst>
                                  <p:iterate>
                                    <p:tmAbs val="0"/>
                                  </p:iterate>
                                  <p:childTnLst>
                                    <p:set>
                                      <p:cBhvr>
                                        <p:cTn id="46" fill="hold"/>
                                        <p:tgtEl>
                                          <p:spTgt spid="141"/>
                                        </p:tgtEl>
                                        <p:attrNameLst>
                                          <p:attrName>style.visibility</p:attrName>
                                        </p:attrNameLst>
                                      </p:cBhvr>
                                      <p:to>
                                        <p:strVal val="visible"/>
                                      </p:to>
                                    </p:set>
                                    <p:anim calcmode="lin" valueType="num">
                                      <p:cBhvr>
                                        <p:cTn id="47" dur="1000" fill="hold"/>
                                        <p:tgtEl>
                                          <p:spTgt spid="141"/>
                                        </p:tgtEl>
                                        <p:attrNameLst>
                                          <p:attrName>ppt_x</p:attrName>
                                        </p:attrNameLst>
                                      </p:cBhvr>
                                      <p:tavLst>
                                        <p:tav tm="0">
                                          <p:val>
                                            <p:strVal val="#ppt_x"/>
                                          </p:val>
                                        </p:tav>
                                        <p:tav tm="100000">
                                          <p:val>
                                            <p:strVal val="#ppt_x"/>
                                          </p:val>
                                        </p:tav>
                                      </p:tavLst>
                                    </p:anim>
                                    <p:anim calcmode="lin" valueType="num">
                                      <p:cBhvr>
                                        <p:cTn id="48" dur="1000" fill="hold"/>
                                        <p:tgtEl>
                                          <p:spTgt spid="141"/>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1" fill="hold" grpId="10" nodeType="afterEffect">
                                  <p:stCondLst>
                                    <p:cond delay="0"/>
                                  </p:stCondLst>
                                  <p:iterate>
                                    <p:tmAbs val="0"/>
                                  </p:iterate>
                                  <p:childTnLst>
                                    <p:set>
                                      <p:cBhvr>
                                        <p:cTn id="51" fill="hold"/>
                                        <p:tgtEl>
                                          <p:spTgt spid="145"/>
                                        </p:tgtEl>
                                        <p:attrNameLst>
                                          <p:attrName>style.visibility</p:attrName>
                                        </p:attrNameLst>
                                      </p:cBhvr>
                                      <p:to>
                                        <p:strVal val="visible"/>
                                      </p:to>
                                    </p:set>
                                    <p:anim calcmode="lin" valueType="num">
                                      <p:cBhvr>
                                        <p:cTn id="52" dur="1822" fill="hold"/>
                                        <p:tgtEl>
                                          <p:spTgt spid="145"/>
                                        </p:tgtEl>
                                        <p:attrNameLst>
                                          <p:attrName>ppt_x</p:attrName>
                                        </p:attrNameLst>
                                      </p:cBhvr>
                                      <p:tavLst>
                                        <p:tav tm="0">
                                          <p:val>
                                            <p:strVal val="#ppt_x"/>
                                          </p:val>
                                        </p:tav>
                                        <p:tav tm="100000">
                                          <p:val>
                                            <p:strVal val="#ppt_x"/>
                                          </p:val>
                                        </p:tav>
                                      </p:tavLst>
                                    </p:anim>
                                    <p:anim calcmode="lin" valueType="num">
                                      <p:cBhvr>
                                        <p:cTn id="53" dur="1822" fill="hold"/>
                                        <p:tgtEl>
                                          <p:spTgt spid="1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2" animBg="1" advAuto="0"/>
      <p:bldP spid="137" grpId="1" animBg="1" advAuto="0"/>
      <p:bldP spid="138" grpId="3" animBg="1" advAuto="0"/>
      <p:bldP spid="139" grpId="5" animBg="1" advAuto="0"/>
      <p:bldP spid="140" grpId="7" animBg="1" advAuto="0"/>
      <p:bldP spid="141" grpId="9" animBg="1" advAuto="0"/>
      <p:bldP spid="142" grpId="4" animBg="1" advAuto="0"/>
      <p:bldP spid="143" grpId="6" animBg="1" advAuto="0"/>
      <p:bldP spid="144" grpId="8" animBg="1" advAuto="0"/>
      <p:bldP spid="145" grpId="1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80"/>
          <p:cNvSpPr txBox="1"/>
          <p:nvPr/>
        </p:nvSpPr>
        <p:spPr>
          <a:xfrm>
            <a:off x="45721" y="4968983"/>
            <a:ext cx="5202170" cy="1487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a:lnSpc>
                <a:spcPct val="81000"/>
              </a:lnSpc>
              <a:spcBef>
                <a:spcPts val="600"/>
              </a:spcBef>
              <a:defRPr sz="2200" b="1"/>
            </a:pPr>
            <a:r>
              <a:t>St. Mary‘s tree </a:t>
            </a:r>
            <a:endParaRPr sz="1600"/>
          </a:p>
          <a:p>
            <a:pPr algn="ctr">
              <a:lnSpc>
                <a:spcPct val="81000"/>
              </a:lnSpc>
              <a:spcBef>
                <a:spcPts val="600"/>
              </a:spcBef>
              <a:defRPr sz="2200" b="1"/>
            </a:pPr>
            <a:r>
              <a:t>A big sycamore tree  the Holy family used as shade and till today this tree is growing.</a:t>
            </a:r>
          </a:p>
        </p:txBody>
      </p:sp>
      <p:pic>
        <p:nvPicPr>
          <p:cNvPr id="148" name="Picture 8" descr="Picture 8"/>
          <p:cNvPicPr>
            <a:picLocks noChangeAspect="1"/>
          </p:cNvPicPr>
          <p:nvPr/>
        </p:nvPicPr>
        <p:blipFill>
          <a:blip r:embed="rId2"/>
          <a:stretch>
            <a:fillRect/>
          </a:stretch>
        </p:blipFill>
        <p:spPr>
          <a:xfrm>
            <a:off x="6114963" y="2000250"/>
            <a:ext cx="5596890" cy="2857500"/>
          </a:xfrm>
          <a:prstGeom prst="rect">
            <a:avLst/>
          </a:prstGeom>
          <a:ln w="12700">
            <a:miter lim="400000"/>
          </a:ln>
        </p:spPr>
      </p:pic>
      <p:pic>
        <p:nvPicPr>
          <p:cNvPr id="149" name="Picture 10" descr="Picture 10"/>
          <p:cNvPicPr>
            <a:picLocks noChangeAspect="1"/>
          </p:cNvPicPr>
          <p:nvPr/>
        </p:nvPicPr>
        <p:blipFill>
          <a:blip r:embed="rId3"/>
          <a:stretch>
            <a:fillRect/>
          </a:stretch>
        </p:blipFill>
        <p:spPr>
          <a:xfrm>
            <a:off x="160020" y="331470"/>
            <a:ext cx="4954526" cy="4640580"/>
          </a:xfrm>
          <a:prstGeom prst="rect">
            <a:avLst/>
          </a:prstGeom>
          <a:ln w="12700">
            <a:miter lim="400000"/>
          </a:ln>
        </p:spPr>
      </p:pic>
      <p:sp>
        <p:nvSpPr>
          <p:cNvPr id="150" name="TextBox 12"/>
          <p:cNvSpPr txBox="1"/>
          <p:nvPr/>
        </p:nvSpPr>
        <p:spPr>
          <a:xfrm>
            <a:off x="5524500" y="5414143"/>
            <a:ext cx="6294119" cy="1170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spcBef>
                <a:spcPts val="600"/>
              </a:spcBef>
              <a:defRPr sz="2400" b="1"/>
            </a:lvl1pPr>
          </a:lstStyle>
          <a:p>
            <a:r>
              <a:t>Another well baby Jesus made so the family can drink and till today the well is always full.</a:t>
            </a:r>
          </a:p>
        </p:txBody>
      </p:sp>
      <p:grpSp>
        <p:nvGrpSpPr>
          <p:cNvPr id="153" name="Rectangle: Rounded Corners 1"/>
          <p:cNvGrpSpPr/>
          <p:nvPr/>
        </p:nvGrpSpPr>
        <p:grpSpPr>
          <a:xfrm>
            <a:off x="5433061" y="308609"/>
            <a:ext cx="6476999" cy="1498792"/>
            <a:chOff x="0" y="0"/>
            <a:chExt cx="6476998" cy="1498790"/>
          </a:xfrm>
        </p:grpSpPr>
        <p:sp>
          <p:nvSpPr>
            <p:cNvPr id="151" name="Rounded Rectangle"/>
            <p:cNvSpPr/>
            <p:nvPr/>
          </p:nvSpPr>
          <p:spPr>
            <a:xfrm>
              <a:off x="0" y="0"/>
              <a:ext cx="6476999" cy="1498791"/>
            </a:xfrm>
            <a:prstGeom prst="roundRect">
              <a:avLst>
                <a:gd name="adj" fmla="val 16667"/>
              </a:avLst>
            </a:prstGeom>
            <a:solidFill>
              <a:srgbClr val="C00000"/>
            </a:solidFill>
            <a:ln w="57150" cap="flat">
              <a:solidFill>
                <a:srgbClr val="FFFF00"/>
              </a:solidFill>
              <a:prstDash val="solid"/>
              <a:miter lim="800000"/>
            </a:ln>
            <a:effectLst/>
          </p:spPr>
          <p:txBody>
            <a:bodyPr wrap="square" lIns="45719" tIns="45719" rIns="45719" bIns="45719" numCol="1" anchor="ctr">
              <a:noAutofit/>
            </a:bodyPr>
            <a:lstStyle/>
            <a:p>
              <a:pPr algn="ctr">
                <a:defRPr sz="3400" b="1">
                  <a:solidFill>
                    <a:srgbClr val="FFFF00"/>
                  </a:solidFill>
                </a:defRPr>
              </a:pPr>
              <a:endParaRPr/>
            </a:p>
          </p:txBody>
        </p:sp>
        <p:sp>
          <p:nvSpPr>
            <p:cNvPr id="152" name="The story of the 2 streets…"/>
            <p:cNvSpPr txBox="1"/>
            <p:nvPr/>
          </p:nvSpPr>
          <p:spPr>
            <a:xfrm>
              <a:off x="147459" y="198875"/>
              <a:ext cx="6182080" cy="1101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3600" b="1">
                  <a:solidFill>
                    <a:srgbClr val="FFFF00"/>
                  </a:solidFill>
                </a:defRPr>
              </a:pPr>
              <a:r>
                <a:t>The story of the 2 streets </a:t>
              </a:r>
              <a:endParaRPr>
                <a:solidFill>
                  <a:srgbClr val="FFFFFF"/>
                </a:solidFill>
              </a:endParaRPr>
            </a:p>
            <a:p>
              <a:pPr algn="ctr">
                <a:defRPr sz="3400" b="1">
                  <a:solidFill>
                    <a:srgbClr val="FFFFFF"/>
                  </a:solidFill>
                </a:defRPr>
              </a:pPr>
              <a:r>
                <a:t>Ain Shams/Mataria </a:t>
              </a:r>
            </a:p>
          </p:txBody>
        </p:sp>
      </p:grpSp>
      <p:pic>
        <p:nvPicPr>
          <p:cNvPr id="2" name="Picture 1" descr="A qr code with a red circle and a cross&#10;&#10;Description automatically generated">
            <a:extLst>
              <a:ext uri="{FF2B5EF4-FFF2-40B4-BE49-F238E27FC236}">
                <a16:creationId xmlns:a16="http://schemas.microsoft.com/office/drawing/2014/main" id="{E95F64C2-CD26-6541-AB7D-7A2605E1D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 y="5867340"/>
            <a:ext cx="911351" cy="91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49"/>
                                        </p:tgtEl>
                                        <p:attrNameLst>
                                          <p:attrName>style.visibility</p:attrName>
                                        </p:attrNameLst>
                                      </p:cBhvr>
                                      <p:to>
                                        <p:strVal val="visible"/>
                                      </p:to>
                                    </p:set>
                                    <p:animEffect transition="in" filter="fade">
                                      <p:cBhvr>
                                        <p:cTn id="7" dur="2000"/>
                                        <p:tgtEl>
                                          <p:spTgt spid="149"/>
                                        </p:tgtEl>
                                      </p:cBhvr>
                                    </p:animEffect>
                                  </p:childTnLst>
                                </p:cTn>
                              </p:par>
                            </p:childTnLst>
                          </p:cTn>
                        </p:par>
                        <p:par>
                          <p:cTn id="8" fill="hold">
                            <p:stCondLst>
                              <p:cond delay="2000"/>
                            </p:stCondLst>
                            <p:childTnLst>
                              <p:par>
                                <p:cTn id="9" presetID="22" presetClass="entr" presetSubtype="8" fill="hold" grpId="2" nodeType="afterEffect">
                                  <p:stCondLst>
                                    <p:cond delay="0"/>
                                  </p:stCondLst>
                                  <p:iterate>
                                    <p:tmAbs val="0"/>
                                  </p:iterate>
                                  <p:childTnLst>
                                    <p:set>
                                      <p:cBhvr>
                                        <p:cTn id="10" fill="hold"/>
                                        <p:tgtEl>
                                          <p:spTgt spid="147"/>
                                        </p:tgtEl>
                                        <p:attrNameLst>
                                          <p:attrName>style.visibility</p:attrName>
                                        </p:attrNameLst>
                                      </p:cBhvr>
                                      <p:to>
                                        <p:strVal val="visible"/>
                                      </p:to>
                                    </p:set>
                                    <p:animEffect transition="in" filter="wipe(left)">
                                      <p:cBhvr>
                                        <p:cTn id="11" dur="500"/>
                                        <p:tgtEl>
                                          <p:spTgt spid="147"/>
                                        </p:tgtEl>
                                      </p:cBhvr>
                                    </p:animEffect>
                                  </p:childTnLst>
                                </p:cTn>
                              </p:par>
                            </p:childTnLst>
                          </p:cTn>
                        </p:par>
                        <p:par>
                          <p:cTn id="12" fill="hold">
                            <p:stCondLst>
                              <p:cond delay="2500"/>
                            </p:stCondLst>
                            <p:childTnLst>
                              <p:par>
                                <p:cTn id="13" presetID="4" presetClass="entr" presetSubtype="16" fill="hold" grpId="3" nodeType="afterEffect">
                                  <p:stCondLst>
                                    <p:cond delay="0"/>
                                  </p:stCondLst>
                                  <p:iterate>
                                    <p:tmAbs val="0"/>
                                  </p:iterate>
                                  <p:childTnLst>
                                    <p:set>
                                      <p:cBhvr>
                                        <p:cTn id="14" fill="hold"/>
                                        <p:tgtEl>
                                          <p:spTgt spid="148"/>
                                        </p:tgtEl>
                                        <p:attrNameLst>
                                          <p:attrName>style.visibility</p:attrName>
                                        </p:attrNameLst>
                                      </p:cBhvr>
                                      <p:to>
                                        <p:strVal val="visible"/>
                                      </p:to>
                                    </p:set>
                                    <p:animEffect transition="in" filter="box(in)">
                                      <p:cBhvr>
                                        <p:cTn id="15" dur="2000"/>
                                        <p:tgtEl>
                                          <p:spTgt spid="148"/>
                                        </p:tgtEl>
                                      </p:cBhvr>
                                    </p:animEffect>
                                  </p:childTnLst>
                                </p:cTn>
                              </p:par>
                            </p:childTnLst>
                          </p:cTn>
                        </p:par>
                        <p:par>
                          <p:cTn id="16" fill="hold">
                            <p:stCondLst>
                              <p:cond delay="4500"/>
                            </p:stCondLst>
                            <p:childTnLst>
                              <p:par>
                                <p:cTn id="17" presetID="22" presetClass="entr" presetSubtype="8" fill="hold" grpId="4" nodeType="afterEffect">
                                  <p:stCondLst>
                                    <p:cond delay="0"/>
                                  </p:stCondLst>
                                  <p:iterate>
                                    <p:tmAbs val="0"/>
                                  </p:iterate>
                                  <p:childTnLst>
                                    <p:set>
                                      <p:cBhvr>
                                        <p:cTn id="18" fill="hold"/>
                                        <p:tgtEl>
                                          <p:spTgt spid="150"/>
                                        </p:tgtEl>
                                        <p:attrNameLst>
                                          <p:attrName>style.visibility</p:attrName>
                                        </p:attrNameLst>
                                      </p:cBhvr>
                                      <p:to>
                                        <p:strVal val="visible"/>
                                      </p:to>
                                    </p:set>
                                    <p:animEffect transition="in" filter="wipe(left)">
                                      <p:cBhvr>
                                        <p:cTn id="19" dur="500"/>
                                        <p:tgtEl>
                                          <p:spTgt spid="15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5" nodeType="clickEffect">
                                  <p:stCondLst>
                                    <p:cond delay="0"/>
                                  </p:stCondLst>
                                  <p:iterate>
                                    <p:tmAbs val="0"/>
                                  </p:iterate>
                                  <p:childTnLst>
                                    <p:set>
                                      <p:cBhvr>
                                        <p:cTn id="23" fill="hold"/>
                                        <p:tgtEl>
                                          <p:spTgt spid="153"/>
                                        </p:tgtEl>
                                        <p:attrNameLst>
                                          <p:attrName>style.visibility</p:attrName>
                                        </p:attrNameLst>
                                      </p:cBhvr>
                                      <p:to>
                                        <p:strVal val="visible"/>
                                      </p:to>
                                    </p:set>
                                    <p:anim calcmode="lin" valueType="num">
                                      <p:cBhvr>
                                        <p:cTn id="24" dur="1822" fill="hold"/>
                                        <p:tgtEl>
                                          <p:spTgt spid="153"/>
                                        </p:tgtEl>
                                        <p:attrNameLst>
                                          <p:attrName>ppt_x</p:attrName>
                                        </p:attrNameLst>
                                      </p:cBhvr>
                                      <p:tavLst>
                                        <p:tav tm="0">
                                          <p:val>
                                            <p:strVal val="#ppt_x"/>
                                          </p:val>
                                        </p:tav>
                                        <p:tav tm="100000">
                                          <p:val>
                                            <p:strVal val="#ppt_x"/>
                                          </p:val>
                                        </p:tav>
                                      </p:tavLst>
                                    </p:anim>
                                    <p:anim calcmode="lin" valueType="num">
                                      <p:cBhvr>
                                        <p:cTn id="25" dur="1822" fill="hold"/>
                                        <p:tgtEl>
                                          <p:spTgt spid="1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2" animBg="1" advAuto="0"/>
      <p:bldP spid="148" grpId="3" animBg="1" advAuto="0"/>
      <p:bldP spid="149" grpId="1" animBg="1" advAuto="0"/>
      <p:bldP spid="150" grpId="4" animBg="1" advAuto="0"/>
      <p:bldP spid="153" grpId="5"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568</Words>
  <Application>Microsoft Office PowerPoint</Application>
  <PresentationFormat>Widescreen</PresentationFormat>
  <Paragraphs>53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 Mary‘s monastery  Built near to the mountain of Qussqam in the place of a cave where the Holy Family stayed 6 months</vt:lpstr>
      <vt:lpstr>Belbeas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MICHAEL</cp:lastModifiedBy>
  <cp:revision>2</cp:revision>
  <dcterms:modified xsi:type="dcterms:W3CDTF">2024-09-04T03:22:28Z</dcterms:modified>
</cp:coreProperties>
</file>