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0" autoAdjust="0"/>
    <p:restoredTop sz="94660"/>
  </p:normalViewPr>
  <p:slideViewPr>
    <p:cSldViewPr snapToGrid="0">
      <p:cViewPr varScale="1">
        <p:scale>
          <a:sx n="105" d="100"/>
          <a:sy n="105" d="100"/>
        </p:scale>
        <p:origin x="8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1914-8485-119D-1905-EA5FD2315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8349BB-31DA-B7B5-B0AA-345FB83484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E0639C-AE63-C9F9-FC6B-6AB709ED84FA}"/>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5" name="Footer Placeholder 4">
            <a:extLst>
              <a:ext uri="{FF2B5EF4-FFF2-40B4-BE49-F238E27FC236}">
                <a16:creationId xmlns:a16="http://schemas.microsoft.com/office/drawing/2014/main" id="{FE10B384-A3F9-1CD4-0484-64E812EA1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D1821-C309-AFE3-49AA-8C4AB35CA163}"/>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364318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3EFD-CFC2-4F48-58AC-93A4C7EE15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C5082B-792B-797D-CE17-C779F2B365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08893-E0C2-8DC0-FFE7-ED3D4A3C02EE}"/>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5" name="Footer Placeholder 4">
            <a:extLst>
              <a:ext uri="{FF2B5EF4-FFF2-40B4-BE49-F238E27FC236}">
                <a16:creationId xmlns:a16="http://schemas.microsoft.com/office/drawing/2014/main" id="{21DB6E3A-1471-B774-BA5B-FEAAC8042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E7472-A614-A61A-A944-8508A40498C2}"/>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10723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75577E-0356-277B-E713-0D444CC19D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F9FD30-46F0-6B07-A3D6-1139FA6AE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E48AE-2287-098F-22E1-38104FB33A9B}"/>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5" name="Footer Placeholder 4">
            <a:extLst>
              <a:ext uri="{FF2B5EF4-FFF2-40B4-BE49-F238E27FC236}">
                <a16:creationId xmlns:a16="http://schemas.microsoft.com/office/drawing/2014/main" id="{8A0A6193-93DD-F887-3A39-E18165491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A369D-4AFC-66F1-8B42-DC40E3A514DD}"/>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260821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64D-824F-2014-6E93-E2E84E3A1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17D5C-F163-EC72-186D-BEC2432EDA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CC8F6-2BEC-17A5-8B95-8AEC5BAAF46A}"/>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5" name="Footer Placeholder 4">
            <a:extLst>
              <a:ext uri="{FF2B5EF4-FFF2-40B4-BE49-F238E27FC236}">
                <a16:creationId xmlns:a16="http://schemas.microsoft.com/office/drawing/2014/main" id="{E80AFCA3-5D93-7E5A-1D41-85FFF13C4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E2672-F8BA-E794-FD47-930ED9D2FE75}"/>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389600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DC39-3148-3ABD-A22D-3C295F6520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DD736D-17C1-0E96-9D50-363A053FC9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45DEC-A553-1DF2-2477-2CB807251F9E}"/>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5" name="Footer Placeholder 4">
            <a:extLst>
              <a:ext uri="{FF2B5EF4-FFF2-40B4-BE49-F238E27FC236}">
                <a16:creationId xmlns:a16="http://schemas.microsoft.com/office/drawing/2014/main" id="{316E052D-84E0-0C90-C556-6C8B7583A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D4A64-F24D-EF5E-D422-1C78CC75AB0B}"/>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384514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50E4-3313-F818-0F0B-0F5EF713A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AC2E1-9517-8FE8-63C6-2894C63465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05926-3270-1555-89B9-972DCD8B43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12311F-E382-D188-23E1-61557B2D37A9}"/>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6" name="Footer Placeholder 5">
            <a:extLst>
              <a:ext uri="{FF2B5EF4-FFF2-40B4-BE49-F238E27FC236}">
                <a16:creationId xmlns:a16="http://schemas.microsoft.com/office/drawing/2014/main" id="{FE1E93F4-46D7-05AE-72EB-17B86FF90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19885-C02F-2708-393F-8ADB26F771FF}"/>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413891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CFCD-183A-2A0F-CB4C-AA7123DC07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B11C65-722B-F61F-227C-B640448C9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6C7E6C-CF9F-19A4-AF41-568969706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186522-60E1-48BC-0566-4BD5ECC903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51FD0-AC0E-9A3F-7DFC-205C40309A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30C9EF-E39A-4E47-EB1A-128EC74D0299}"/>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8" name="Footer Placeholder 7">
            <a:extLst>
              <a:ext uri="{FF2B5EF4-FFF2-40B4-BE49-F238E27FC236}">
                <a16:creationId xmlns:a16="http://schemas.microsoft.com/office/drawing/2014/main" id="{58F496ED-B6C4-B343-53CB-30EAF38849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8FD818-6FF0-D831-4FD6-ADEBB3860A98}"/>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110349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8DDB-8F93-4599-672E-863526FFF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93BD02-51D9-9A40-CE54-3A395093ECB3}"/>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4" name="Footer Placeholder 3">
            <a:extLst>
              <a:ext uri="{FF2B5EF4-FFF2-40B4-BE49-F238E27FC236}">
                <a16:creationId xmlns:a16="http://schemas.microsoft.com/office/drawing/2014/main" id="{65F4E897-BD19-3692-486E-4DC9635F77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3AAAC-EE34-1A24-FE3B-34B88AADE236}"/>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138167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CEC662-4896-D5D2-55A4-5BC02A6D5E4C}"/>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3" name="Footer Placeholder 2">
            <a:extLst>
              <a:ext uri="{FF2B5EF4-FFF2-40B4-BE49-F238E27FC236}">
                <a16:creationId xmlns:a16="http://schemas.microsoft.com/office/drawing/2014/main" id="{A6B473D4-29C2-E198-75D1-780DECB2EE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3C91C3-2CAB-0113-EDF5-F3790A068D77}"/>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408660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D08F-9ED3-19F9-FFCB-2BDD18C66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D6A20B-76CD-CE84-B4AB-8EBD18392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5355E-002D-4064-16E5-C39105AD1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AA9FE-4375-BF3F-5D57-CB25E82BE7FC}"/>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6" name="Footer Placeholder 5">
            <a:extLst>
              <a:ext uri="{FF2B5EF4-FFF2-40B4-BE49-F238E27FC236}">
                <a16:creationId xmlns:a16="http://schemas.microsoft.com/office/drawing/2014/main" id="{E6A6F29B-B487-7BB0-00B1-08CB31EB3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99494-2062-DB5D-FF8C-A7E15B22ADE7}"/>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306859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FFE8-0D22-F7FD-117E-F477C9DE2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CD189B-E208-2EF3-786E-30BDAF799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B84E6-BBC1-54BC-1AE0-32EF0CECE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0187E-4C55-A48D-10C2-BDD0AEF12804}"/>
              </a:ext>
            </a:extLst>
          </p:cNvPr>
          <p:cNvSpPr>
            <a:spLocks noGrp="1"/>
          </p:cNvSpPr>
          <p:nvPr>
            <p:ph type="dt" sz="half" idx="10"/>
          </p:nvPr>
        </p:nvSpPr>
        <p:spPr/>
        <p:txBody>
          <a:bodyPr/>
          <a:lstStyle/>
          <a:p>
            <a:fld id="{1221DF16-F5F0-0140-AC8D-F7D81AE51DC8}" type="datetimeFigureOut">
              <a:rPr lang="en-US" smtClean="0"/>
              <a:t>9/20/2024</a:t>
            </a:fld>
            <a:endParaRPr lang="en-US"/>
          </a:p>
        </p:txBody>
      </p:sp>
      <p:sp>
        <p:nvSpPr>
          <p:cNvPr id="6" name="Footer Placeholder 5">
            <a:extLst>
              <a:ext uri="{FF2B5EF4-FFF2-40B4-BE49-F238E27FC236}">
                <a16:creationId xmlns:a16="http://schemas.microsoft.com/office/drawing/2014/main" id="{D746FC38-BB14-F3AA-A354-1839740BB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E4BA9-95F7-25FF-1F13-CC5433BEC033}"/>
              </a:ext>
            </a:extLst>
          </p:cNvPr>
          <p:cNvSpPr>
            <a:spLocks noGrp="1"/>
          </p:cNvSpPr>
          <p:nvPr>
            <p:ph type="sldNum" sz="quarter" idx="12"/>
          </p:nvPr>
        </p:nvSpPr>
        <p:spPr/>
        <p:txBody>
          <a:bodyPr/>
          <a:lstStyle/>
          <a:p>
            <a:fld id="{E2A07410-D423-4F46-BE2E-84798177BB07}" type="slidenum">
              <a:rPr lang="en-US" smtClean="0"/>
              <a:t>‹#›</a:t>
            </a:fld>
            <a:endParaRPr lang="en-US"/>
          </a:p>
        </p:txBody>
      </p:sp>
    </p:spTree>
    <p:extLst>
      <p:ext uri="{BB962C8B-B14F-4D97-AF65-F5344CB8AC3E}">
        <p14:creationId xmlns:p14="http://schemas.microsoft.com/office/powerpoint/2010/main" val="372882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A1C68-1CC5-71C4-8446-5CA196EE3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F794C1-8606-B48E-D0D6-18B23C553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6912B-7749-40E4-9BC4-0D62DA439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21DF16-F5F0-0140-AC8D-F7D81AE51DC8}" type="datetimeFigureOut">
              <a:rPr lang="en-US" smtClean="0"/>
              <a:t>9/20/2024</a:t>
            </a:fld>
            <a:endParaRPr lang="en-US"/>
          </a:p>
        </p:txBody>
      </p:sp>
      <p:sp>
        <p:nvSpPr>
          <p:cNvPr id="5" name="Footer Placeholder 4">
            <a:extLst>
              <a:ext uri="{FF2B5EF4-FFF2-40B4-BE49-F238E27FC236}">
                <a16:creationId xmlns:a16="http://schemas.microsoft.com/office/drawing/2014/main" id="{2A7CBCA6-6CA7-5CB7-A35C-69A7D4799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A630625-2D2A-6029-1F3F-114EC1824F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07410-D423-4F46-BE2E-84798177BB07}" type="slidenum">
              <a:rPr lang="en-US" smtClean="0"/>
              <a:t>‹#›</a:t>
            </a:fld>
            <a:endParaRPr lang="en-US"/>
          </a:p>
        </p:txBody>
      </p:sp>
    </p:spTree>
    <p:extLst>
      <p:ext uri="{BB962C8B-B14F-4D97-AF65-F5344CB8AC3E}">
        <p14:creationId xmlns:p14="http://schemas.microsoft.com/office/powerpoint/2010/main" val="44155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AC0914-5ECC-726F-75AE-E3C21DF50E3A}"/>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3B1B43A8-8339-1958-5330-F4EA337B976D}"/>
              </a:ext>
            </a:extLst>
          </p:cNvPr>
          <p:cNvSpPr>
            <a:spLocks noGrp="1"/>
          </p:cNvSpPr>
          <p:nvPr>
            <p:ph type="ctrTitle"/>
          </p:nvPr>
        </p:nvSpPr>
        <p:spPr>
          <a:xfrm>
            <a:off x="1524000" y="1122362"/>
            <a:ext cx="9144000" cy="2900518"/>
          </a:xfrm>
        </p:spPr>
        <p:txBody>
          <a:bodyPr>
            <a:normAutofit/>
          </a:bodyPr>
          <a:lstStyle/>
          <a:p>
            <a:r>
              <a:rPr lang="en-US" b="0" i="0" u="none" strike="noStrike">
                <a:solidFill>
                  <a:srgbClr val="FFFFFF"/>
                </a:solidFill>
                <a:effectLst/>
                <a:latin typeface="UICTFontTextStyleBody"/>
              </a:rPr>
              <a:t>History of the Coptic Language Development </a:t>
            </a:r>
            <a:endParaRPr lang="en-US">
              <a:solidFill>
                <a:srgbClr val="FFFFFF"/>
              </a:solidFill>
            </a:endParaRPr>
          </a:p>
        </p:txBody>
      </p:sp>
      <p:pic>
        <p:nvPicPr>
          <p:cNvPr id="3" name="Picture 2" descr="A qr code with a red circle and a cross&#10;&#10;Description automatically generated">
            <a:extLst>
              <a:ext uri="{FF2B5EF4-FFF2-40B4-BE49-F238E27FC236}">
                <a16:creationId xmlns:a16="http://schemas.microsoft.com/office/drawing/2014/main" id="{449ACC58-3EB0-9216-BB5B-928039582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8492408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77B811-4DA7-4CE5-ABED-92BD4C0E250A}"/>
              </a:ext>
            </a:extLst>
          </p:cNvPr>
          <p:cNvSpPr txBox="1"/>
          <p:nvPr/>
        </p:nvSpPr>
        <p:spPr>
          <a:xfrm>
            <a:off x="630935" y="2807208"/>
            <a:ext cx="4286243"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u="none" strike="noStrike">
                <a:effectLst/>
              </a:rPr>
              <a:t>The Coptic language is not a new language spoken by the Egyptians on the advent of Christianity. It is the final stage of the uninterrupted ancient Egyptian language. </a:t>
            </a:r>
            <a:endParaRPr lang="en-US" sz="2200"/>
          </a:p>
        </p:txBody>
      </p:sp>
      <p:pic>
        <p:nvPicPr>
          <p:cNvPr id="5" name="Picture 4">
            <a:extLst>
              <a:ext uri="{FF2B5EF4-FFF2-40B4-BE49-F238E27FC236}">
                <a16:creationId xmlns:a16="http://schemas.microsoft.com/office/drawing/2014/main" id="{649EFD12-8EE4-10F5-F2E8-A729AC264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214" y="640080"/>
            <a:ext cx="4559884" cy="5577840"/>
          </a:xfrm>
          <a:prstGeom prst="rect">
            <a:avLst/>
          </a:prstGeom>
        </p:spPr>
      </p:pic>
      <p:pic>
        <p:nvPicPr>
          <p:cNvPr id="2" name="Picture 1" descr="A qr code with a red circle and a cross&#10;&#10;Description automatically generated">
            <a:extLst>
              <a:ext uri="{FF2B5EF4-FFF2-40B4-BE49-F238E27FC236}">
                <a16:creationId xmlns:a16="http://schemas.microsoft.com/office/drawing/2014/main" id="{646E98BA-51E8-87D6-8478-DFFCDA6B2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193689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CA23CC8-4F66-E2EC-3C51-6B2480274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970" y="643467"/>
            <a:ext cx="4637913" cy="5571066"/>
          </a:xfrm>
          <a:prstGeom prst="rect">
            <a:avLst/>
          </a:prstGeom>
        </p:spPr>
      </p:pic>
      <p:sp>
        <p:nvSpPr>
          <p:cNvPr id="12" name="Rectangle 1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41F78F5-10C1-36D1-E9AC-D7EABAE44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5" y="643467"/>
            <a:ext cx="4749333" cy="5571066"/>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C18EAF7B-3EAB-6BCD-AF12-2C9B44AFE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5203" y="27678"/>
            <a:ext cx="751518" cy="751518"/>
          </a:xfrm>
          <a:prstGeom prst="rect">
            <a:avLst/>
          </a:prstGeom>
        </p:spPr>
      </p:pic>
    </p:spTree>
    <p:extLst>
      <p:ext uri="{BB962C8B-B14F-4D97-AF65-F5344CB8AC3E}">
        <p14:creationId xmlns:p14="http://schemas.microsoft.com/office/powerpoint/2010/main" val="137387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EB38D8F-E559-6E99-49CA-1C9C4C5049B4}"/>
              </a:ext>
            </a:extLst>
          </p:cNvPr>
          <p:cNvSpPr txBox="1"/>
          <p:nvPr/>
        </p:nvSpPr>
        <p:spPr>
          <a:xfrm>
            <a:off x="1107179" y="521026"/>
            <a:ext cx="9248205" cy="488917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600" b="0" i="0" u="none" strike="noStrike" dirty="0">
                <a:solidFill>
                  <a:schemeClr val="tx2"/>
                </a:solidFill>
                <a:effectLst/>
              </a:rPr>
              <a:t>The Coptic language was developed in Egypt around the 2nd or 3rd century CE and historically spoken by the Copts as the final stage of the ancient Egyptian language and was mainly used by Christians in the Byzantine Period and under Islamic rule</a:t>
            </a:r>
            <a:endParaRPr lang="en-US" sz="3600" dirty="0">
              <a:solidFill>
                <a:schemeClr val="tx2"/>
              </a:solidFill>
            </a:endParaRPr>
          </a:p>
        </p:txBody>
      </p:sp>
      <p:grpSp>
        <p:nvGrpSpPr>
          <p:cNvPr id="20" name="Group 1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qr code with a red circle and a cross&#10;&#10;Description automatically generated">
            <a:extLst>
              <a:ext uri="{FF2B5EF4-FFF2-40B4-BE49-F238E27FC236}">
                <a16:creationId xmlns:a16="http://schemas.microsoft.com/office/drawing/2014/main" id="{2DD52841-F7C7-A0AC-AB32-633191D8B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344841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D29A985-163C-7BDA-D0F7-3C3E7F8B713A}"/>
              </a:ext>
            </a:extLst>
          </p:cNvPr>
          <p:cNvPicPr>
            <a:picLocks noChangeAspect="1"/>
          </p:cNvPicPr>
          <p:nvPr/>
        </p:nvPicPr>
        <p:blipFill>
          <a:blip r:embed="rId2">
            <a:extLst>
              <a:ext uri="{28A0092B-C50C-407E-A947-70E740481C1C}">
                <a14:useLocalDpi xmlns:a14="http://schemas.microsoft.com/office/drawing/2010/main" val="0"/>
              </a:ext>
            </a:extLst>
          </a:blip>
          <a:srcRect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8A35DE3-9368-AE7B-32E7-528625FC91C7}"/>
              </a:ext>
            </a:extLst>
          </p:cNvPr>
          <p:cNvSpPr txBox="1"/>
          <p:nvPr/>
        </p:nvSpPr>
        <p:spPr>
          <a:xfrm>
            <a:off x="8010769" y="586155"/>
            <a:ext cx="4178182" cy="400538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800" b="0" i="0" u="none" strike="noStrike" dirty="0">
                <a:effectLst/>
              </a:rPr>
              <a:t>What are the stages of development for the Ancient Egyptian language?   </a:t>
            </a:r>
            <a:endParaRPr lang="en-US" sz="3800" dirty="0"/>
          </a:p>
        </p:txBody>
      </p:sp>
      <p:pic>
        <p:nvPicPr>
          <p:cNvPr id="2" name="Picture 1" descr="A qr code with a red circle and a cross&#10;&#10;Description automatically generated">
            <a:extLst>
              <a:ext uri="{FF2B5EF4-FFF2-40B4-BE49-F238E27FC236}">
                <a16:creationId xmlns:a16="http://schemas.microsoft.com/office/drawing/2014/main" id="{C02E85F8-79C7-EED8-7AB1-2C97FA1ED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129141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BE96EF8-92E6-B9F7-8D89-4ECC3D1DA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419" y="643467"/>
            <a:ext cx="5167162"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qr code with a red circle and a cross&#10;&#10;Description automatically generated">
            <a:extLst>
              <a:ext uri="{FF2B5EF4-FFF2-40B4-BE49-F238E27FC236}">
                <a16:creationId xmlns:a16="http://schemas.microsoft.com/office/drawing/2014/main" id="{79DCB5B4-0672-DC9D-A5A1-B9EF0A338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399764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46AEE9-1EE4-5A32-41E4-18C8A0789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1750368"/>
            <a:ext cx="5458968" cy="3357263"/>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9B322C-0AB8-D302-B626-9B4DA8B174D7}"/>
              </a:ext>
            </a:extLst>
          </p:cNvPr>
          <p:cNvSpPr txBox="1"/>
          <p:nvPr/>
        </p:nvSpPr>
        <p:spPr>
          <a:xfrm>
            <a:off x="6447692" y="2664886"/>
            <a:ext cx="5110324" cy="355078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i="0" u="none" strike="noStrike" dirty="0">
                <a:solidFill>
                  <a:srgbClr val="C00000"/>
                </a:solidFill>
                <a:effectLst/>
              </a:rPr>
              <a:t>1- Hieroglyphic writing:</a:t>
            </a:r>
          </a:p>
          <a:p>
            <a:r>
              <a:rPr lang="en-US" sz="2400" b="0" i="0" u="none" strike="noStrike" dirty="0">
                <a:solidFill>
                  <a:srgbClr val="454545"/>
                </a:solidFill>
                <a:effectLst/>
                <a:latin typeface="UICTFontTextStyleBody"/>
              </a:rPr>
              <a:t>Is the system that employs characters in the form of pictures. Those individual signs, called hieroglyphs, may be read either as pictures, as symbols for objects, or as symbols for sounds.</a:t>
            </a:r>
          </a:p>
          <a:p>
            <a:r>
              <a:rPr lang="en-US" sz="2400" b="0" i="0" u="none" strike="noStrike" dirty="0">
                <a:solidFill>
                  <a:srgbClr val="454545"/>
                </a:solidFill>
                <a:effectLst/>
                <a:latin typeface="UICTFontTextStyleBody"/>
              </a:rPr>
              <a:t>￼</a:t>
            </a:r>
          </a:p>
          <a:p>
            <a:pPr indent="-228600">
              <a:lnSpc>
                <a:spcPct val="90000"/>
              </a:lnSpc>
              <a:spcAft>
                <a:spcPts val="600"/>
              </a:spcAft>
              <a:buFont typeface="Arial" panose="020B0604020202020204" pitchFamily="34" charset="0"/>
              <a:buChar char="•"/>
            </a:pPr>
            <a:endParaRPr lang="en-US" sz="2200" b="1" i="0" u="none" strike="noStrike" dirty="0">
              <a:effectLst/>
            </a:endParaRPr>
          </a:p>
        </p:txBody>
      </p:sp>
      <p:pic>
        <p:nvPicPr>
          <p:cNvPr id="2" name="Picture 1" descr="A qr code with a red circle and a cross&#10;&#10;Description automatically generated">
            <a:extLst>
              <a:ext uri="{FF2B5EF4-FFF2-40B4-BE49-F238E27FC236}">
                <a16:creationId xmlns:a16="http://schemas.microsoft.com/office/drawing/2014/main" id="{1145C189-7381-B186-9EA9-E17531BBE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386469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ew of the Great Pyramid Complex of Giza in Egypt">
            <a:extLst>
              <a:ext uri="{FF2B5EF4-FFF2-40B4-BE49-F238E27FC236}">
                <a16:creationId xmlns:a16="http://schemas.microsoft.com/office/drawing/2014/main" id="{543D84D7-2737-D258-628F-C857439CF155}"/>
              </a:ext>
            </a:extLst>
          </p:cNvPr>
          <p:cNvPicPr>
            <a:picLocks noChangeAspect="1"/>
          </p:cNvPicPr>
          <p:nvPr/>
        </p:nvPicPr>
        <p:blipFill>
          <a:blip r:embed="rId2">
            <a:extLst>
              <a:ext uri="{28A0092B-C50C-407E-A947-70E740481C1C}">
                <a14:useLocalDpi xmlns:a14="http://schemas.microsoft.com/office/drawing/2010/main" val="0"/>
              </a:ext>
            </a:extLst>
          </a:blip>
          <a:srcRect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B0C0A4-5DF2-5A00-5FA2-8B605049EFE4}"/>
              </a:ext>
            </a:extLst>
          </p:cNvPr>
          <p:cNvSpPr txBox="1"/>
          <p:nvPr/>
        </p:nvSpPr>
        <p:spPr>
          <a:xfrm>
            <a:off x="6115317" y="2743200"/>
            <a:ext cx="5247340" cy="3496878"/>
          </a:xfrm>
          <a:prstGeom prst="rect">
            <a:avLst/>
          </a:prstGeom>
        </p:spPr>
        <p:txBody>
          <a:bodyPr vert="horz" lIns="91440" tIns="45720" rIns="91440" bIns="45720" rtlCol="0" anchor="ctr">
            <a:normAutofit fontScale="92500"/>
          </a:bodyPr>
          <a:lstStyle/>
          <a:p>
            <a:pPr indent="-228600">
              <a:lnSpc>
                <a:spcPct val="90000"/>
              </a:lnSpc>
              <a:spcAft>
                <a:spcPts val="600"/>
              </a:spcAft>
              <a:buFont typeface="Arial" panose="020B0604020202020204" pitchFamily="34" charset="0"/>
              <a:buChar char="•"/>
            </a:pPr>
            <a:r>
              <a:rPr lang="en-US" sz="2000" b="1" i="0" u="none" strike="noStrike" dirty="0">
                <a:solidFill>
                  <a:srgbClr val="C00000"/>
                </a:solidFill>
                <a:effectLst/>
              </a:rPr>
              <a:t>2-</a:t>
            </a:r>
            <a:r>
              <a:rPr lang="en-US" sz="3100" b="1" i="0" u="none" strike="noStrike" dirty="0">
                <a:solidFill>
                  <a:srgbClr val="C00000"/>
                </a:solidFill>
                <a:effectLst/>
              </a:rPr>
              <a:t> Hieratic Script:</a:t>
            </a:r>
          </a:p>
          <a:p>
            <a:pPr indent="-228600">
              <a:lnSpc>
                <a:spcPct val="90000"/>
              </a:lnSpc>
              <a:spcAft>
                <a:spcPts val="600"/>
              </a:spcAft>
              <a:buFont typeface="Arial" panose="020B0604020202020204" pitchFamily="34" charset="0"/>
              <a:buChar char="•"/>
            </a:pPr>
            <a:r>
              <a:rPr lang="en-US" sz="3100" b="0" i="0" u="none" strike="noStrike" dirty="0">
                <a:effectLst/>
              </a:rPr>
              <a:t>Is the ancient Egyptian cursive writing, used from the 1st dynasty (c. 2925–c. 2775 BCE) until about 200 BCE. Derived from the earlier, pictorial hieroglyphic writing used in carved or painted inscriptions</a:t>
            </a:r>
            <a:endParaRPr lang="en-US" sz="3100" dirty="0"/>
          </a:p>
        </p:txBody>
      </p:sp>
      <p:pic>
        <p:nvPicPr>
          <p:cNvPr id="2" name="Picture 1" descr="A qr code with a red circle and a cross&#10;&#10;Description automatically generated">
            <a:extLst>
              <a:ext uri="{FF2B5EF4-FFF2-40B4-BE49-F238E27FC236}">
                <a16:creationId xmlns:a16="http://schemas.microsoft.com/office/drawing/2014/main" id="{5A50EBD3-4B81-F269-1CD1-AF314C061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74624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3" name="Freeform: Shape 2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A249B41-1351-52C0-188C-07FCBB1A12DE}"/>
              </a:ext>
            </a:extLst>
          </p:cNvPr>
          <p:cNvSpPr txBox="1"/>
          <p:nvPr/>
        </p:nvSpPr>
        <p:spPr>
          <a:xfrm>
            <a:off x="846667" y="1497949"/>
            <a:ext cx="8987692" cy="5359973"/>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200" b="1" i="0" u="none" strike="noStrike" dirty="0">
                <a:solidFill>
                  <a:srgbClr val="C00000"/>
                </a:solidFill>
                <a:effectLst/>
              </a:rPr>
              <a:t>3- Demotic Script:</a:t>
            </a:r>
          </a:p>
          <a:p>
            <a:pPr indent="-228600">
              <a:lnSpc>
                <a:spcPct val="90000"/>
              </a:lnSpc>
              <a:spcAft>
                <a:spcPts val="600"/>
              </a:spcAft>
              <a:buFont typeface="Arial" panose="020B0604020202020204" pitchFamily="34" charset="0"/>
              <a:buChar char="•"/>
            </a:pPr>
            <a:r>
              <a:rPr lang="en-US" sz="3200" b="0" i="0" u="none" strike="noStrike" dirty="0">
                <a:solidFill>
                  <a:schemeClr val="tx2"/>
                </a:solidFill>
                <a:effectLst/>
              </a:rPr>
              <a:t>Egyptian hieroglyphic </a:t>
            </a:r>
            <a:r>
              <a:rPr lang="en-US" sz="3200" b="0" i="0" u="none" strike="noStrike" dirty="0" err="1">
                <a:solidFill>
                  <a:schemeClr val="tx2"/>
                </a:solidFill>
                <a:effectLst/>
              </a:rPr>
              <a:t>writingof</a:t>
            </a:r>
            <a:r>
              <a:rPr lang="en-US" sz="3200" b="0" i="0" u="none" strike="noStrike" dirty="0">
                <a:solidFill>
                  <a:schemeClr val="tx2"/>
                </a:solidFill>
                <a:effectLst/>
              </a:rPr>
              <a:t> cursive form that was used in handwritten texts from the early 7th century BCE until the 5th century CE. Demotic script derived from the earlier pictographic hieroglyphic inscriptions and the cursive hieratic script, and it began to replace hieratic writing during the reign of </a:t>
            </a:r>
            <a:r>
              <a:rPr lang="en-US" sz="3200" b="0" i="0" u="none" strike="noStrike" dirty="0" err="1">
                <a:solidFill>
                  <a:schemeClr val="tx2"/>
                </a:solidFill>
                <a:effectLst/>
              </a:rPr>
              <a:t>Psamtik</a:t>
            </a:r>
            <a:endParaRPr lang="en-US" sz="32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qr code with a red circle and a cross&#10;&#10;Description automatically generated">
            <a:extLst>
              <a:ext uri="{FF2B5EF4-FFF2-40B4-BE49-F238E27FC236}">
                <a16:creationId xmlns:a16="http://schemas.microsoft.com/office/drawing/2014/main" id="{A85F73AC-3FC2-7397-5ECF-D81AF1185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172982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E64252-5CFA-743A-EA26-05A7494E0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14" y="1781291"/>
            <a:ext cx="6449549" cy="3224776"/>
          </a:xfrm>
          <a:prstGeom prst="rect">
            <a:avLst/>
          </a:prstGeom>
        </p:spPr>
      </p:pic>
      <p:sp>
        <p:nvSpPr>
          <p:cNvPr id="3" name="TextBox 2">
            <a:extLst>
              <a:ext uri="{FF2B5EF4-FFF2-40B4-BE49-F238E27FC236}">
                <a16:creationId xmlns:a16="http://schemas.microsoft.com/office/drawing/2014/main" id="{36C92DE9-A6E9-1860-0A10-D3A8F4CB65B6}"/>
              </a:ext>
            </a:extLst>
          </p:cNvPr>
          <p:cNvSpPr txBox="1"/>
          <p:nvPr/>
        </p:nvSpPr>
        <p:spPr>
          <a:xfrm>
            <a:off x="7236663" y="1179359"/>
            <a:ext cx="4681798" cy="4692533"/>
          </a:xfrm>
          <a:prstGeom prst="rect">
            <a:avLst/>
          </a:prstGeom>
        </p:spPr>
        <p:txBody>
          <a:bodyPr vert="horz" lIns="91440" tIns="45720" rIns="91440" bIns="45720" rtlCol="0" anchor="t">
            <a:normAutofit fontScale="47500" lnSpcReduction="20000"/>
          </a:bodyPr>
          <a:lstStyle/>
          <a:p>
            <a:pPr indent="-228600">
              <a:lnSpc>
                <a:spcPct val="90000"/>
              </a:lnSpc>
              <a:spcAft>
                <a:spcPts val="600"/>
              </a:spcAft>
              <a:buFont typeface="Arial" panose="020B0604020202020204" pitchFamily="34" charset="0"/>
              <a:buChar char="•"/>
            </a:pPr>
            <a:r>
              <a:rPr lang="en-US" sz="5100" b="1" i="0" u="none" strike="noStrike" dirty="0">
                <a:solidFill>
                  <a:srgbClr val="C00000"/>
                </a:solidFill>
                <a:effectLst/>
              </a:rPr>
              <a:t>4- The Coptic language,</a:t>
            </a:r>
          </a:p>
          <a:p>
            <a:pPr indent="-228600">
              <a:lnSpc>
                <a:spcPct val="90000"/>
              </a:lnSpc>
              <a:spcAft>
                <a:spcPts val="600"/>
              </a:spcAft>
              <a:buFont typeface="Arial" panose="020B0604020202020204" pitchFamily="34" charset="0"/>
              <a:buChar char="•"/>
            </a:pPr>
            <a:r>
              <a:rPr lang="en-US" sz="5100" b="0" i="0" u="none" strike="noStrike" dirty="0">
                <a:effectLst/>
              </a:rPr>
              <a:t>As the final stage of the Egyptian language:</a:t>
            </a:r>
          </a:p>
          <a:p>
            <a:pPr indent="-228600">
              <a:lnSpc>
                <a:spcPct val="90000"/>
              </a:lnSpc>
              <a:spcAft>
                <a:spcPts val="600"/>
              </a:spcAft>
              <a:buFont typeface="Arial" panose="020B0604020202020204" pitchFamily="34" charset="0"/>
              <a:buChar char="•"/>
            </a:pPr>
            <a:r>
              <a:rPr lang="en-US" sz="5100" b="0" i="0" u="none" strike="noStrike" dirty="0">
                <a:effectLst/>
              </a:rPr>
              <a:t>  * In contrast to earlier stages of Egyptian, which used hieroglyphic writing, hieratic script, or demotic script, Coptic was written in the Greek alphabet, supplemented by seven letters borrowed from demotic writing. Coptic also replaced the religious terms and expressions of earlier Egyptian with words borrowed from Greek.</a:t>
            </a:r>
          </a:p>
          <a:p>
            <a:pPr indent="-228600">
              <a:lnSpc>
                <a:spcPct val="90000"/>
              </a:lnSpc>
              <a:spcAft>
                <a:spcPts val="600"/>
              </a:spcAft>
              <a:buFont typeface="Arial" panose="020B0604020202020204" pitchFamily="34" charset="0"/>
              <a:buChar char="•"/>
            </a:pPr>
            <a:endParaRPr lang="en-US" sz="1700" dirty="0"/>
          </a:p>
        </p:txBody>
      </p:sp>
      <p:grpSp>
        <p:nvGrpSpPr>
          <p:cNvPr id="13" name="Group 12">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qr code with a red circle and a cross&#10;&#10;Description automatically generated">
            <a:extLst>
              <a:ext uri="{FF2B5EF4-FFF2-40B4-BE49-F238E27FC236}">
                <a16:creationId xmlns:a16="http://schemas.microsoft.com/office/drawing/2014/main" id="{2B57BFC7-8989-B1D8-E035-54A0007C7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192571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58A154-6F29-0AD2-38B9-D73CA11B01B8}"/>
              </a:ext>
            </a:extLst>
          </p:cNvPr>
          <p:cNvPicPr>
            <a:picLocks noChangeAspect="1"/>
          </p:cNvPicPr>
          <p:nvPr/>
        </p:nvPicPr>
        <p:blipFill>
          <a:blip r:embed="rId2">
            <a:extLst>
              <a:ext uri="{28A0092B-C50C-407E-A947-70E740481C1C}">
                <a14:useLocalDpi xmlns:a14="http://schemas.microsoft.com/office/drawing/2010/main" val="0"/>
              </a:ext>
            </a:extLst>
          </a:blip>
          <a:srcRect r="-2" b="-2"/>
          <a:stretch/>
        </p:blipFill>
        <p:spPr>
          <a:xfrm>
            <a:off x="20" y="10"/>
            <a:ext cx="6095980" cy="6857990"/>
          </a:xfrm>
          <a:prstGeom prst="rect">
            <a:avLst/>
          </a:prstGeom>
        </p:spPr>
      </p:pic>
      <p:grpSp>
        <p:nvGrpSpPr>
          <p:cNvPr id="18" name="Group 17">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E51788A-7E9E-016C-2AC3-83CF37DD38C1}"/>
              </a:ext>
            </a:extLst>
          </p:cNvPr>
          <p:cNvSpPr txBox="1"/>
          <p:nvPr/>
        </p:nvSpPr>
        <p:spPr>
          <a:xfrm>
            <a:off x="6823878" y="2533476"/>
            <a:ext cx="4491820" cy="344783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0" i="0" u="none" strike="noStrike">
                <a:effectLst/>
              </a:rPr>
              <a:t>Coptic is usually divided by scholars into six dialects, four of which were spoken in Upper Egypt and two in Lower Egypt; these differ from one another chiefly in their sound systems. The Fayyūmic dialect of Upper Egypt, spoken along the Nile River valley chiefly on the west bank, survived until the 8th century. </a:t>
            </a:r>
            <a:endParaRPr lang="en-US" sz="2000"/>
          </a:p>
        </p:txBody>
      </p:sp>
      <p:pic>
        <p:nvPicPr>
          <p:cNvPr id="2" name="Picture 1" descr="A qr code with a red circle and a cross&#10;&#10;Description automatically generated">
            <a:extLst>
              <a:ext uri="{FF2B5EF4-FFF2-40B4-BE49-F238E27FC236}">
                <a16:creationId xmlns:a16="http://schemas.microsoft.com/office/drawing/2014/main" id="{A7DFDDD0-BBE8-D09D-1AE1-1F587FE8D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915" y="5502117"/>
            <a:ext cx="1164771" cy="1164771"/>
          </a:xfrm>
          <a:prstGeom prst="rect">
            <a:avLst/>
          </a:prstGeom>
        </p:spPr>
      </p:pic>
    </p:spTree>
    <p:extLst>
      <p:ext uri="{BB962C8B-B14F-4D97-AF65-F5344CB8AC3E}">
        <p14:creationId xmlns:p14="http://schemas.microsoft.com/office/powerpoint/2010/main" val="3140562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362</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UICTFontTextStyleBody</vt:lpstr>
      <vt:lpstr>Office Theme</vt:lpstr>
      <vt:lpstr>History of the Coptic Language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Coptic Language Development</dc:title>
  <dc:creator>Mimi Botros</dc:creator>
  <cp:lastModifiedBy>John Yacoub</cp:lastModifiedBy>
  <cp:revision>6</cp:revision>
  <dcterms:created xsi:type="dcterms:W3CDTF">2024-09-12T01:27:27Z</dcterms:created>
  <dcterms:modified xsi:type="dcterms:W3CDTF">2024-09-20T16:44:01Z</dcterms:modified>
</cp:coreProperties>
</file>