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0" r:id="rId4"/>
    <p:sldId id="261" r:id="rId5"/>
    <p:sldId id="262"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14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E9EFD-91DC-7C54-B4F2-91289FAD0D5C}"/>
              </a:ext>
            </a:extLst>
          </p:cNvPr>
          <p:cNvSpPr>
            <a:spLocks noGrp="1"/>
          </p:cNvSpPr>
          <p:nvPr>
            <p:ph type="ctrTitle"/>
          </p:nvPr>
        </p:nvSpPr>
        <p:spPr>
          <a:xfrm>
            <a:off x="3276601" y="1879600"/>
            <a:ext cx="8915399" cy="2262781"/>
          </a:xfrm>
        </p:spPr>
        <p:txBody>
          <a:bodyPr/>
          <a:lstStyle/>
          <a:p>
            <a:r>
              <a:rPr lang="en-US" dirty="0"/>
              <a:t>The church vessels - 2</a:t>
            </a:r>
          </a:p>
        </p:txBody>
      </p:sp>
      <p:pic>
        <p:nvPicPr>
          <p:cNvPr id="4" name="Picture 3" descr="A qr code with a red circle and a cross&#10;&#10;Description automatically generated">
            <a:extLst>
              <a:ext uri="{FF2B5EF4-FFF2-40B4-BE49-F238E27FC236}">
                <a16:creationId xmlns:a16="http://schemas.microsoft.com/office/drawing/2014/main" id="{6A0BE728-AFF1-5301-334B-5CB541D14EB1}"/>
              </a:ext>
            </a:extLst>
          </p:cNvPr>
          <p:cNvPicPr>
            <a:picLocks noChangeAspect="1"/>
          </p:cNvPicPr>
          <p:nvPr/>
        </p:nvPicPr>
        <p:blipFill>
          <a:blip r:embed="rId2"/>
          <a:stretch>
            <a:fillRect/>
          </a:stretch>
        </p:blipFill>
        <p:spPr>
          <a:xfrm>
            <a:off x="306356" y="5607698"/>
            <a:ext cx="1166326" cy="1166326"/>
          </a:xfrm>
          <a:prstGeom prst="rect">
            <a:avLst/>
          </a:prstGeom>
        </p:spPr>
      </p:pic>
    </p:spTree>
    <p:extLst>
      <p:ext uri="{BB962C8B-B14F-4D97-AF65-F5344CB8AC3E}">
        <p14:creationId xmlns:p14="http://schemas.microsoft.com/office/powerpoint/2010/main" val="205439616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F8BC9-2869-BB2A-2168-220CE09573CB}"/>
              </a:ext>
            </a:extLst>
          </p:cNvPr>
          <p:cNvSpPr>
            <a:spLocks noGrp="1"/>
          </p:cNvSpPr>
          <p:nvPr>
            <p:ph type="title"/>
          </p:nvPr>
        </p:nvSpPr>
        <p:spPr>
          <a:xfrm>
            <a:off x="1813765" y="548515"/>
            <a:ext cx="8911687" cy="1280890"/>
          </a:xfrm>
        </p:spPr>
        <p:txBody>
          <a:bodyPr/>
          <a:lstStyle/>
          <a:p>
            <a:r>
              <a:rPr lang="en-US" b="1" i="1" strike="noStrike" dirty="0">
                <a:solidFill>
                  <a:srgbClr val="000000"/>
                </a:solidFill>
                <a:effectLst/>
                <a:latin typeface="Arial" panose="020B0604020202020204" pitchFamily="34" charset="0"/>
              </a:rPr>
              <a:t>Service Vessels</a:t>
            </a:r>
            <a:endParaRPr lang="en-US" i="1" dirty="0"/>
          </a:p>
        </p:txBody>
      </p:sp>
      <p:sp>
        <p:nvSpPr>
          <p:cNvPr id="3" name="Content Placeholder 2">
            <a:extLst>
              <a:ext uri="{FF2B5EF4-FFF2-40B4-BE49-F238E27FC236}">
                <a16:creationId xmlns:a16="http://schemas.microsoft.com/office/drawing/2014/main" id="{83189ED6-883B-0F6E-A559-33F41FC8A8BD}"/>
              </a:ext>
            </a:extLst>
          </p:cNvPr>
          <p:cNvSpPr>
            <a:spLocks noGrp="1"/>
          </p:cNvSpPr>
          <p:nvPr>
            <p:ph idx="1"/>
          </p:nvPr>
        </p:nvSpPr>
        <p:spPr>
          <a:xfrm>
            <a:off x="1466548" y="1179287"/>
            <a:ext cx="4927338" cy="5313222"/>
          </a:xfrm>
        </p:spPr>
        <p:txBody>
          <a:bodyPr>
            <a:normAutofit/>
          </a:bodyPr>
          <a:lstStyle/>
          <a:p>
            <a:endParaRPr lang="en-US" b="0" i="0" u="none" strike="noStrike" dirty="0">
              <a:solidFill>
                <a:srgbClr val="000000"/>
              </a:solidFill>
              <a:effectLst/>
              <a:latin typeface="-webkit-standard"/>
            </a:endParaRPr>
          </a:p>
          <a:p>
            <a:r>
              <a:rPr lang="en-US" sz="2000" b="0" i="0" u="none" strike="noStrike" dirty="0">
                <a:solidFill>
                  <a:srgbClr val="000000"/>
                </a:solidFill>
                <a:effectLst/>
                <a:latin typeface="Arial" panose="020B0604020202020204" pitchFamily="34" charset="0"/>
              </a:rPr>
              <a:t>The service vessels are used in the Divine Liturgy they are sanctified for the services by the Bishop or the Pope’s prayers (1Timothy 4:5) and the Holy </a:t>
            </a:r>
            <a:r>
              <a:rPr lang="en-US" sz="2000" b="0" i="0" u="none" strike="noStrike" dirty="0" err="1">
                <a:solidFill>
                  <a:srgbClr val="000000"/>
                </a:solidFill>
                <a:effectLst/>
                <a:latin typeface="Arial" panose="020B0604020202020204" pitchFamily="34" charset="0"/>
              </a:rPr>
              <a:t>Myroon</a:t>
            </a:r>
            <a:r>
              <a:rPr lang="en-US" sz="2000" b="0" i="0" u="none" strike="noStrike" dirty="0">
                <a:solidFill>
                  <a:srgbClr val="000000"/>
                </a:solidFill>
                <a:effectLst/>
                <a:latin typeface="Arial" panose="020B0604020202020204" pitchFamily="34" charset="0"/>
              </a:rPr>
              <a:t>. The church recognized the need to sanctify them as the Lord ordered Moses to sanctify the Tabernacle, the Ark of the Covenant, the Table, the Sacrifice Altar, the Vessels, and all Priests’ clothes to be holy for the ritual services and everyone who touched them became holy and sanctified for the services (Exodus 30:29 &amp; Leviticus 8:30).</a:t>
            </a:r>
            <a:endParaRPr lang="en-US" sz="2000" b="0" i="0" u="none" strike="noStrike" dirty="0">
              <a:solidFill>
                <a:srgbClr val="000000"/>
              </a:solidFill>
              <a:effectLst/>
              <a:latin typeface="-webkit-standard"/>
            </a:endParaRPr>
          </a:p>
        </p:txBody>
      </p:sp>
      <p:pic>
        <p:nvPicPr>
          <p:cNvPr id="12" name="Picture 11">
            <a:extLst>
              <a:ext uri="{FF2B5EF4-FFF2-40B4-BE49-F238E27FC236}">
                <a16:creationId xmlns:a16="http://schemas.microsoft.com/office/drawing/2014/main" id="{6AA5A19B-3466-9271-863A-4D66D39B4FC6}"/>
              </a:ext>
            </a:extLst>
          </p:cNvPr>
          <p:cNvPicPr>
            <a:picLocks noChangeAspect="1"/>
          </p:cNvPicPr>
          <p:nvPr/>
        </p:nvPicPr>
        <p:blipFill>
          <a:blip r:embed="rId2"/>
          <a:stretch>
            <a:fillRect/>
          </a:stretch>
        </p:blipFill>
        <p:spPr>
          <a:xfrm>
            <a:off x="7014291" y="2054874"/>
            <a:ext cx="4927338" cy="3562047"/>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7A7077E4-C559-225F-695A-D70E8EF05320}"/>
              </a:ext>
            </a:extLst>
          </p:cNvPr>
          <p:cNvPicPr>
            <a:picLocks noChangeAspect="1"/>
          </p:cNvPicPr>
          <p:nvPr/>
        </p:nvPicPr>
        <p:blipFill>
          <a:blip r:embed="rId3"/>
          <a:stretch>
            <a:fillRect/>
          </a:stretch>
        </p:blipFill>
        <p:spPr>
          <a:xfrm>
            <a:off x="306356" y="5607698"/>
            <a:ext cx="1166326" cy="1166326"/>
          </a:xfrm>
          <a:prstGeom prst="rect">
            <a:avLst/>
          </a:prstGeom>
        </p:spPr>
      </p:pic>
    </p:spTree>
    <p:extLst>
      <p:ext uri="{BB962C8B-B14F-4D97-AF65-F5344CB8AC3E}">
        <p14:creationId xmlns:p14="http://schemas.microsoft.com/office/powerpoint/2010/main" val="1121352342"/>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0DBC0-29F9-052E-90D8-C7CE608676DB}"/>
              </a:ext>
            </a:extLst>
          </p:cNvPr>
          <p:cNvSpPr>
            <a:spLocks noGrp="1"/>
          </p:cNvSpPr>
          <p:nvPr>
            <p:ph type="title"/>
          </p:nvPr>
        </p:nvSpPr>
        <p:spPr/>
        <p:txBody>
          <a:bodyPr/>
          <a:lstStyle/>
          <a:p>
            <a:r>
              <a:rPr lang="en-US" b="1" i="0" u="none" strike="noStrike" dirty="0">
                <a:solidFill>
                  <a:srgbClr val="000000"/>
                </a:solidFill>
                <a:effectLst/>
                <a:latin typeface="Arial" panose="020B0604020202020204" pitchFamily="34" charset="0"/>
              </a:rPr>
              <a:t>The Throne (Ark)</a:t>
            </a:r>
            <a:endParaRPr lang="en-US" dirty="0"/>
          </a:p>
        </p:txBody>
      </p:sp>
      <p:sp>
        <p:nvSpPr>
          <p:cNvPr id="3" name="Content Placeholder 2">
            <a:extLst>
              <a:ext uri="{FF2B5EF4-FFF2-40B4-BE49-F238E27FC236}">
                <a16:creationId xmlns:a16="http://schemas.microsoft.com/office/drawing/2014/main" id="{CD9252C6-191A-BBC5-60BB-5994183006D6}"/>
              </a:ext>
            </a:extLst>
          </p:cNvPr>
          <p:cNvSpPr>
            <a:spLocks noGrp="1"/>
          </p:cNvSpPr>
          <p:nvPr>
            <p:ph idx="1"/>
          </p:nvPr>
        </p:nvSpPr>
        <p:spPr>
          <a:xfrm>
            <a:off x="2592925" y="1540188"/>
            <a:ext cx="4546978" cy="5317811"/>
          </a:xfrm>
        </p:spPr>
        <p:txBody>
          <a:bodyPr/>
          <a:lstStyle/>
          <a:p>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A wooden square box, where the chalice sits, on top of the Altar</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It is called the Throne because the Blood of Christ "sits" in it</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It is called the Ark because the Blood with gives life to who ever drinks from it, is represented by the pot of Manna which was in the Ark of covenant and was a symbol of the true Body of Christ</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It is also known as the tabernacle because it looks like the tabernacle of the Old</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Testament which contained portions of the manna.</a:t>
            </a:r>
            <a:endParaRPr lang="en-US" b="0" i="0" u="none" strike="noStrike" dirty="0">
              <a:solidFill>
                <a:srgbClr val="000000"/>
              </a:solidFill>
              <a:effectLst/>
              <a:latin typeface="-webkit-standard"/>
            </a:endParaRPr>
          </a:p>
        </p:txBody>
      </p:sp>
      <p:pic>
        <p:nvPicPr>
          <p:cNvPr id="6" name="Picture 5">
            <a:extLst>
              <a:ext uri="{FF2B5EF4-FFF2-40B4-BE49-F238E27FC236}">
                <a16:creationId xmlns:a16="http://schemas.microsoft.com/office/drawing/2014/main" id="{FBAA5584-2EFD-799C-F893-6C284070FF56}"/>
              </a:ext>
            </a:extLst>
          </p:cNvPr>
          <p:cNvPicPr>
            <a:picLocks noChangeAspect="1"/>
          </p:cNvPicPr>
          <p:nvPr/>
        </p:nvPicPr>
        <p:blipFill>
          <a:blip r:embed="rId2"/>
          <a:stretch>
            <a:fillRect/>
          </a:stretch>
        </p:blipFill>
        <p:spPr>
          <a:xfrm>
            <a:off x="8165297" y="1169873"/>
            <a:ext cx="3339315" cy="5064017"/>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8844D9FE-5083-A35A-5BF0-5DD06C5249F4}"/>
              </a:ext>
            </a:extLst>
          </p:cNvPr>
          <p:cNvPicPr>
            <a:picLocks noChangeAspect="1"/>
          </p:cNvPicPr>
          <p:nvPr/>
        </p:nvPicPr>
        <p:blipFill>
          <a:blip r:embed="rId3"/>
          <a:stretch>
            <a:fillRect/>
          </a:stretch>
        </p:blipFill>
        <p:spPr>
          <a:xfrm>
            <a:off x="306356" y="5607698"/>
            <a:ext cx="1166326" cy="1166326"/>
          </a:xfrm>
          <a:prstGeom prst="rect">
            <a:avLst/>
          </a:prstGeom>
        </p:spPr>
      </p:pic>
    </p:spTree>
    <p:extLst>
      <p:ext uri="{BB962C8B-B14F-4D97-AF65-F5344CB8AC3E}">
        <p14:creationId xmlns:p14="http://schemas.microsoft.com/office/powerpoint/2010/main" val="153000256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02F1C-5391-80AE-4FA2-02C3B808DF52}"/>
              </a:ext>
            </a:extLst>
          </p:cNvPr>
          <p:cNvSpPr>
            <a:spLocks noGrp="1"/>
          </p:cNvSpPr>
          <p:nvPr>
            <p:ph type="title"/>
          </p:nvPr>
        </p:nvSpPr>
        <p:spPr>
          <a:xfrm>
            <a:off x="1640156" y="674912"/>
            <a:ext cx="8911687" cy="1280890"/>
          </a:xfrm>
        </p:spPr>
        <p:txBody>
          <a:bodyPr/>
          <a:lstStyle/>
          <a:p>
            <a:r>
              <a:rPr lang="en-US" b="1" i="0" u="none" strike="noStrike" dirty="0">
                <a:solidFill>
                  <a:srgbClr val="000000"/>
                </a:solidFill>
                <a:effectLst/>
                <a:latin typeface="Arial" panose="020B0604020202020204" pitchFamily="34" charset="0"/>
              </a:rPr>
              <a:t>Paten (</a:t>
            </a:r>
            <a:r>
              <a:rPr lang="en-US" b="1" i="0" u="none" strike="noStrike" dirty="0" err="1">
                <a:solidFill>
                  <a:srgbClr val="000000"/>
                </a:solidFill>
                <a:effectLst/>
                <a:latin typeface="Arial" panose="020B0604020202020204" pitchFamily="34" charset="0"/>
              </a:rPr>
              <a:t>orban</a:t>
            </a:r>
            <a:r>
              <a:rPr lang="en-US" b="1" i="0" u="none" strike="noStrike" dirty="0">
                <a:solidFill>
                  <a:srgbClr val="000000"/>
                </a:solidFill>
                <a:effectLst/>
                <a:latin typeface="Arial" panose="020B0604020202020204" pitchFamily="34" charset="0"/>
              </a:rPr>
              <a:t> plate) and Chalice: </a:t>
            </a:r>
            <a:endParaRPr lang="en-US" dirty="0"/>
          </a:p>
        </p:txBody>
      </p:sp>
      <p:sp>
        <p:nvSpPr>
          <p:cNvPr id="3" name="Content Placeholder 2">
            <a:extLst>
              <a:ext uri="{FF2B5EF4-FFF2-40B4-BE49-F238E27FC236}">
                <a16:creationId xmlns:a16="http://schemas.microsoft.com/office/drawing/2014/main" id="{B2210F26-C0AE-C377-8B29-09D573E9F90C}"/>
              </a:ext>
            </a:extLst>
          </p:cNvPr>
          <p:cNvSpPr>
            <a:spLocks noGrp="1"/>
          </p:cNvSpPr>
          <p:nvPr>
            <p:ph idx="1"/>
          </p:nvPr>
        </p:nvSpPr>
        <p:spPr>
          <a:xfrm>
            <a:off x="1379687" y="1315357"/>
            <a:ext cx="6300789" cy="5306786"/>
          </a:xfrm>
        </p:spPr>
        <p:txBody>
          <a:bodyPr>
            <a:normAutofit fontScale="92500" lnSpcReduction="20000"/>
          </a:bodyPr>
          <a:lstStyle/>
          <a:p>
            <a:endParaRPr lang="en-US" b="0" i="0" u="none" strike="noStrike" dirty="0">
              <a:solidFill>
                <a:srgbClr val="000000"/>
              </a:solidFill>
              <a:effectLst/>
              <a:latin typeface="-webkit-standard"/>
            </a:endParaRPr>
          </a:p>
          <a:p>
            <a:r>
              <a:rPr lang="en-US" dirty="0">
                <a:solidFill>
                  <a:srgbClr val="000000"/>
                </a:solidFill>
                <a:latin typeface="Symbol" pitchFamily="2" charset="2"/>
              </a:rPr>
              <a:t>I</a:t>
            </a:r>
            <a:r>
              <a:rPr lang="en-US" b="0" i="0" u="none" strike="noStrike" dirty="0">
                <a:solidFill>
                  <a:srgbClr val="000000"/>
                </a:solidFill>
                <a:effectLst/>
                <a:latin typeface="Arial" panose="020B0604020202020204" pitchFamily="34" charset="0"/>
              </a:rPr>
              <a:t>n which the </a:t>
            </a:r>
            <a:r>
              <a:rPr lang="en-US" b="0" i="0" u="none" strike="noStrike" dirty="0" err="1">
                <a:solidFill>
                  <a:srgbClr val="000000"/>
                </a:solidFill>
                <a:effectLst/>
                <a:latin typeface="Arial" panose="020B0604020202020204" pitchFamily="34" charset="0"/>
              </a:rPr>
              <a:t>orban</a:t>
            </a:r>
            <a:r>
              <a:rPr lang="en-US" b="0" i="0" u="none" strike="noStrike" dirty="0">
                <a:solidFill>
                  <a:srgbClr val="000000"/>
                </a:solidFill>
                <a:effectLst/>
                <a:latin typeface="Arial" panose="020B0604020202020204" pitchFamily="34" charset="0"/>
              </a:rPr>
              <a:t> and wine are placed during the mysterious service of the Divine Liturgy and</a:t>
            </a:r>
            <a:br>
              <a:rPr lang="en-US" b="0" i="0" u="none" strike="noStrike" dirty="0">
                <a:solidFill>
                  <a:srgbClr val="000000"/>
                </a:solidFill>
                <a:effectLst/>
                <a:latin typeface="Arial" panose="020B0604020202020204" pitchFamily="34" charset="0"/>
              </a:rPr>
            </a:br>
            <a:r>
              <a:rPr lang="en-US" b="0" i="0" u="none" strike="noStrike" dirty="0">
                <a:solidFill>
                  <a:srgbClr val="000000"/>
                </a:solidFill>
                <a:effectLst/>
                <a:latin typeface="Arial" panose="020B0604020202020204" pitchFamily="34" charset="0"/>
              </a:rPr>
              <a:t>they are converted by the power of the Holy Spirit into the True Body and the True Blood of the Lord Jesus Christ. The Lord Jesus Christ in the Last Supper used a paten and chalice (Matthew 26:26&amp;27) and following Him the Apostles did the same (1 Corinthians 10:16)</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The paten, is also used by the church to protect against losing any particles from the Body of Christ</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The Body of Christ is placed in it so it represents: The womb of St. Mary; The Manger and The tomb</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The Chalice</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The Communion Cup, into which wine mixed with water is poured, is consecrated into the Blood of the Lord through the Liturgy of Eucharist. The Lord Himself used the chalice (Mt. 26:26, 27) and the Apostles imitated Him. St. Paul the Apostle calls it “the Cup of Blessing” and “the Cup of the Lord”. (</a:t>
            </a:r>
            <a:r>
              <a:rPr lang="en-US" b="0" i="0" u="none" strike="noStrike" dirty="0" err="1">
                <a:solidFill>
                  <a:srgbClr val="000000"/>
                </a:solidFill>
                <a:effectLst/>
                <a:latin typeface="Arial" panose="020B0604020202020204" pitchFamily="34" charset="0"/>
              </a:rPr>
              <a:t>1Cor</a:t>
            </a:r>
            <a:r>
              <a:rPr lang="en-US" b="0" i="0" u="none" strike="noStrike" dirty="0">
                <a:solidFill>
                  <a:srgbClr val="000000"/>
                </a:solidFill>
                <a:effectLst/>
                <a:latin typeface="Arial" panose="020B0604020202020204" pitchFamily="34" charset="0"/>
              </a:rPr>
              <a:t>. 10:16,21). </a:t>
            </a:r>
            <a:r>
              <a:rPr lang="en-US" b="0" i="0" u="none" strike="noStrike" dirty="0" err="1">
                <a:solidFill>
                  <a:srgbClr val="000000"/>
                </a:solidFill>
                <a:effectLst/>
                <a:latin typeface="Arial" panose="020B0604020202020204" pitchFamily="34" charset="0"/>
              </a:rPr>
              <a:t>Tertullian</a:t>
            </a:r>
            <a:r>
              <a:rPr lang="en-US" b="0" i="0" u="none" strike="noStrike" dirty="0">
                <a:solidFill>
                  <a:srgbClr val="000000"/>
                </a:solidFill>
                <a:effectLst/>
                <a:latin typeface="Arial" panose="020B0604020202020204" pitchFamily="34" charset="0"/>
              </a:rPr>
              <a:t> refers to it as having the shape of a lamb engraved outside of it, to remind us of the Lamb of God Who purchased His Church and adorned her entirely with His Holy Blood.</a:t>
            </a:r>
            <a:endParaRPr lang="en-US" b="0" i="0" u="none" strike="noStrike" dirty="0">
              <a:solidFill>
                <a:srgbClr val="000000"/>
              </a:solidFill>
              <a:effectLst/>
              <a:latin typeface="-webkit-standard"/>
            </a:endParaRPr>
          </a:p>
        </p:txBody>
      </p:sp>
      <p:pic>
        <p:nvPicPr>
          <p:cNvPr id="6" name="Picture 5">
            <a:extLst>
              <a:ext uri="{FF2B5EF4-FFF2-40B4-BE49-F238E27FC236}">
                <a16:creationId xmlns:a16="http://schemas.microsoft.com/office/drawing/2014/main" id="{D0FA832D-3DB4-FA89-FF1F-8BEE0EFC53C9}"/>
              </a:ext>
            </a:extLst>
          </p:cNvPr>
          <p:cNvPicPr>
            <a:picLocks noChangeAspect="1"/>
          </p:cNvPicPr>
          <p:nvPr/>
        </p:nvPicPr>
        <p:blipFill>
          <a:blip r:embed="rId2"/>
          <a:stretch>
            <a:fillRect/>
          </a:stretch>
        </p:blipFill>
        <p:spPr>
          <a:xfrm>
            <a:off x="7937500" y="1905000"/>
            <a:ext cx="3951118" cy="3598333"/>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847EB3D2-B670-5CB6-47E6-ACA43F5E18D7}"/>
              </a:ext>
            </a:extLst>
          </p:cNvPr>
          <p:cNvPicPr>
            <a:picLocks noChangeAspect="1"/>
          </p:cNvPicPr>
          <p:nvPr/>
        </p:nvPicPr>
        <p:blipFill>
          <a:blip r:embed="rId3"/>
          <a:stretch>
            <a:fillRect/>
          </a:stretch>
        </p:blipFill>
        <p:spPr>
          <a:xfrm>
            <a:off x="306356" y="5607698"/>
            <a:ext cx="1166326" cy="1166326"/>
          </a:xfrm>
          <a:prstGeom prst="rect">
            <a:avLst/>
          </a:prstGeom>
        </p:spPr>
      </p:pic>
    </p:spTree>
    <p:extLst>
      <p:ext uri="{BB962C8B-B14F-4D97-AF65-F5344CB8AC3E}">
        <p14:creationId xmlns:p14="http://schemas.microsoft.com/office/powerpoint/2010/main" val="1954351133"/>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DB37-4089-56A8-613E-213DDCB29715}"/>
              </a:ext>
            </a:extLst>
          </p:cNvPr>
          <p:cNvSpPr>
            <a:spLocks noGrp="1"/>
          </p:cNvSpPr>
          <p:nvPr>
            <p:ph type="title"/>
          </p:nvPr>
        </p:nvSpPr>
        <p:spPr/>
        <p:txBody>
          <a:bodyPr/>
          <a:lstStyle/>
          <a:p>
            <a:r>
              <a:rPr lang="en-US" b="1" i="0" u="none" strike="noStrike" dirty="0">
                <a:solidFill>
                  <a:srgbClr val="000000"/>
                </a:solidFill>
                <a:effectLst/>
                <a:latin typeface="Arial" panose="020B0604020202020204" pitchFamily="34" charset="0"/>
              </a:rPr>
              <a:t>The Dome (Star)</a:t>
            </a:r>
            <a:endParaRPr lang="en-US" dirty="0"/>
          </a:p>
        </p:txBody>
      </p:sp>
      <p:sp>
        <p:nvSpPr>
          <p:cNvPr id="3" name="Content Placeholder 2">
            <a:extLst>
              <a:ext uri="{FF2B5EF4-FFF2-40B4-BE49-F238E27FC236}">
                <a16:creationId xmlns:a16="http://schemas.microsoft.com/office/drawing/2014/main" id="{94001130-CF44-2057-9150-664A0F6B817F}"/>
              </a:ext>
            </a:extLst>
          </p:cNvPr>
          <p:cNvSpPr>
            <a:spLocks noGrp="1"/>
          </p:cNvSpPr>
          <p:nvPr>
            <p:ph idx="1"/>
          </p:nvPr>
        </p:nvSpPr>
        <p:spPr>
          <a:xfrm>
            <a:off x="2589212" y="2133599"/>
            <a:ext cx="4622574" cy="4488543"/>
          </a:xfrm>
        </p:spPr>
        <p:txBody>
          <a:bodyPr/>
          <a:lstStyle/>
          <a:p>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Made of two arches that cross together and form the shape of a cross</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This dome is put on the paten representing the Lord's grave or manger.</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On top of it is a cross referring to the sheltering cherubim, or the star on top of Jesus's manger.</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Represents the star that appeared to the wise men and stopped above the house where Jesus lay</a:t>
            </a:r>
            <a:endParaRPr lang="en-US" b="0" i="0" u="none" strike="noStrike" dirty="0">
              <a:solidFill>
                <a:srgbClr val="000000"/>
              </a:solidFill>
              <a:effectLst/>
              <a:latin typeface="-webkit-standard"/>
            </a:endParaRPr>
          </a:p>
        </p:txBody>
      </p:sp>
      <p:pic>
        <p:nvPicPr>
          <p:cNvPr id="6" name="Picture 5">
            <a:extLst>
              <a:ext uri="{FF2B5EF4-FFF2-40B4-BE49-F238E27FC236}">
                <a16:creationId xmlns:a16="http://schemas.microsoft.com/office/drawing/2014/main" id="{514427FE-5FC5-F0C0-9F78-6F579D88E0A9}"/>
              </a:ext>
            </a:extLst>
          </p:cNvPr>
          <p:cNvPicPr>
            <a:picLocks noChangeAspect="1"/>
          </p:cNvPicPr>
          <p:nvPr/>
        </p:nvPicPr>
        <p:blipFill>
          <a:blip r:embed="rId2"/>
          <a:stretch>
            <a:fillRect/>
          </a:stretch>
        </p:blipFill>
        <p:spPr>
          <a:xfrm>
            <a:off x="7541419" y="2133599"/>
            <a:ext cx="4122738" cy="4293809"/>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E8C558FC-EDC0-A0DC-8CEC-F094012C607A}"/>
              </a:ext>
            </a:extLst>
          </p:cNvPr>
          <p:cNvPicPr>
            <a:picLocks noChangeAspect="1"/>
          </p:cNvPicPr>
          <p:nvPr/>
        </p:nvPicPr>
        <p:blipFill>
          <a:blip r:embed="rId3"/>
          <a:stretch>
            <a:fillRect/>
          </a:stretch>
        </p:blipFill>
        <p:spPr>
          <a:xfrm>
            <a:off x="306356" y="5607698"/>
            <a:ext cx="1166326" cy="1166326"/>
          </a:xfrm>
          <a:prstGeom prst="rect">
            <a:avLst/>
          </a:prstGeom>
        </p:spPr>
      </p:pic>
    </p:spTree>
    <p:extLst>
      <p:ext uri="{BB962C8B-B14F-4D97-AF65-F5344CB8AC3E}">
        <p14:creationId xmlns:p14="http://schemas.microsoft.com/office/powerpoint/2010/main" val="71611552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39B48-9FED-286A-1AC2-525D7636E1A8}"/>
              </a:ext>
            </a:extLst>
          </p:cNvPr>
          <p:cNvSpPr>
            <a:spLocks noGrp="1"/>
          </p:cNvSpPr>
          <p:nvPr>
            <p:ph type="title"/>
          </p:nvPr>
        </p:nvSpPr>
        <p:spPr/>
        <p:txBody>
          <a:bodyPr/>
          <a:lstStyle/>
          <a:p>
            <a:r>
              <a:rPr lang="en-US" b="1" i="0" u="none" strike="noStrike">
                <a:solidFill>
                  <a:srgbClr val="000000"/>
                </a:solidFill>
                <a:effectLst/>
                <a:latin typeface="Arial" panose="020B0604020202020204" pitchFamily="34" charset="0"/>
              </a:rPr>
              <a:t>The Spoon (Mysteer)</a:t>
            </a:r>
            <a:endParaRPr lang="en-US"/>
          </a:p>
        </p:txBody>
      </p:sp>
      <p:sp>
        <p:nvSpPr>
          <p:cNvPr id="3" name="Content Placeholder 2">
            <a:extLst>
              <a:ext uri="{FF2B5EF4-FFF2-40B4-BE49-F238E27FC236}">
                <a16:creationId xmlns:a16="http://schemas.microsoft.com/office/drawing/2014/main" id="{F173F74C-73FC-EF34-493B-87737D3856CF}"/>
              </a:ext>
            </a:extLst>
          </p:cNvPr>
          <p:cNvSpPr>
            <a:spLocks noGrp="1"/>
          </p:cNvSpPr>
          <p:nvPr>
            <p:ph idx="1"/>
          </p:nvPr>
        </p:nvSpPr>
        <p:spPr/>
        <p:txBody>
          <a:bodyPr/>
          <a:lstStyle/>
          <a:p>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To administer the Blood to the believers</a:t>
            </a:r>
            <a:endParaRPr lang="en-US" b="0" i="0" u="none" strike="noStrike" dirty="0">
              <a:solidFill>
                <a:srgbClr val="000000"/>
              </a:solidFill>
              <a:effectLst/>
              <a:latin typeface="-webkit-standard"/>
            </a:endParaRPr>
          </a:p>
        </p:txBody>
      </p:sp>
      <p:pic>
        <p:nvPicPr>
          <p:cNvPr id="6" name="Picture 5">
            <a:extLst>
              <a:ext uri="{FF2B5EF4-FFF2-40B4-BE49-F238E27FC236}">
                <a16:creationId xmlns:a16="http://schemas.microsoft.com/office/drawing/2014/main" id="{A731B543-8295-2435-D14C-D3ABB5415950}"/>
              </a:ext>
            </a:extLst>
          </p:cNvPr>
          <p:cNvPicPr>
            <a:picLocks noChangeAspect="1"/>
          </p:cNvPicPr>
          <p:nvPr/>
        </p:nvPicPr>
        <p:blipFill>
          <a:blip r:embed="rId2"/>
          <a:stretch>
            <a:fillRect/>
          </a:stretch>
        </p:blipFill>
        <p:spPr>
          <a:xfrm>
            <a:off x="9599075" y="1264554"/>
            <a:ext cx="1905537" cy="4450445"/>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5E02F3A5-C07F-D44B-58E6-BE68B68F0BA8}"/>
              </a:ext>
            </a:extLst>
          </p:cNvPr>
          <p:cNvPicPr>
            <a:picLocks noChangeAspect="1"/>
          </p:cNvPicPr>
          <p:nvPr/>
        </p:nvPicPr>
        <p:blipFill>
          <a:blip r:embed="rId3"/>
          <a:stretch>
            <a:fillRect/>
          </a:stretch>
        </p:blipFill>
        <p:spPr>
          <a:xfrm>
            <a:off x="306356" y="5607698"/>
            <a:ext cx="1166326" cy="1166326"/>
          </a:xfrm>
          <a:prstGeom prst="rect">
            <a:avLst/>
          </a:prstGeom>
        </p:spPr>
      </p:pic>
    </p:spTree>
    <p:extLst>
      <p:ext uri="{BB962C8B-B14F-4D97-AF65-F5344CB8AC3E}">
        <p14:creationId xmlns:p14="http://schemas.microsoft.com/office/powerpoint/2010/main" val="12562738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0A406-C22E-DA18-12FC-EAE150E75976}"/>
              </a:ext>
            </a:extLst>
          </p:cNvPr>
          <p:cNvSpPr>
            <a:spLocks noGrp="1"/>
          </p:cNvSpPr>
          <p:nvPr>
            <p:ph type="title"/>
          </p:nvPr>
        </p:nvSpPr>
        <p:spPr/>
        <p:txBody>
          <a:bodyPr/>
          <a:lstStyle/>
          <a:p>
            <a:r>
              <a:rPr lang="en-US" b="1" i="0" u="none" strike="noStrike">
                <a:solidFill>
                  <a:srgbClr val="000000"/>
                </a:solidFill>
                <a:effectLst/>
                <a:latin typeface="Arial" panose="020B0604020202020204" pitchFamily="34" charset="0"/>
              </a:rPr>
              <a:t>The Gospel</a:t>
            </a:r>
            <a:endParaRPr lang="en-US"/>
          </a:p>
        </p:txBody>
      </p:sp>
      <p:sp>
        <p:nvSpPr>
          <p:cNvPr id="3" name="Content Placeholder 2">
            <a:extLst>
              <a:ext uri="{FF2B5EF4-FFF2-40B4-BE49-F238E27FC236}">
                <a16:creationId xmlns:a16="http://schemas.microsoft.com/office/drawing/2014/main" id="{F6ABD30C-6D4B-61CC-CC68-980B8FD280E8}"/>
              </a:ext>
            </a:extLst>
          </p:cNvPr>
          <p:cNvSpPr>
            <a:spLocks noGrp="1"/>
          </p:cNvSpPr>
          <p:nvPr>
            <p:ph idx="1"/>
          </p:nvPr>
        </p:nvSpPr>
        <p:spPr>
          <a:xfrm>
            <a:off x="2592926" y="2285009"/>
            <a:ext cx="3862908" cy="3777622"/>
          </a:xfrm>
        </p:spPr>
        <p:txBody>
          <a:bodyPr/>
          <a:lstStyle/>
          <a:p>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A metal case, wherein a copy of the 4 gospels are placed.</a:t>
            </a:r>
            <a:endParaRPr lang="en-US" b="0" i="0" u="none" strike="noStrike" dirty="0">
              <a:solidFill>
                <a:srgbClr val="000000"/>
              </a:solidFill>
              <a:effectLst/>
              <a:latin typeface="-webkit-standard"/>
            </a:endParaRPr>
          </a:p>
          <a:p>
            <a:r>
              <a:rPr lang="en-US" b="0" i="0" u="none" strike="noStrike" dirty="0">
                <a:solidFill>
                  <a:srgbClr val="000000"/>
                </a:solidFill>
                <a:effectLst/>
                <a:latin typeface="Arial" panose="020B0604020202020204" pitchFamily="34" charset="0"/>
              </a:rPr>
              <a:t>An icon of St. Mary is usually on one side, and an icon of Cross on the other</a:t>
            </a:r>
            <a:endParaRPr lang="en-US" b="0" i="0" u="none" strike="noStrike" dirty="0">
              <a:solidFill>
                <a:srgbClr val="000000"/>
              </a:solidFill>
              <a:effectLst/>
              <a:latin typeface="-webkit-standard"/>
            </a:endParaRPr>
          </a:p>
        </p:txBody>
      </p:sp>
      <p:pic>
        <p:nvPicPr>
          <p:cNvPr id="6" name="Picture 5">
            <a:extLst>
              <a:ext uri="{FF2B5EF4-FFF2-40B4-BE49-F238E27FC236}">
                <a16:creationId xmlns:a16="http://schemas.microsoft.com/office/drawing/2014/main" id="{18A83C04-A480-A383-EF6E-FC67D821E8FF}"/>
              </a:ext>
            </a:extLst>
          </p:cNvPr>
          <p:cNvPicPr>
            <a:picLocks noChangeAspect="1"/>
          </p:cNvPicPr>
          <p:nvPr/>
        </p:nvPicPr>
        <p:blipFill>
          <a:blip r:embed="rId2"/>
          <a:stretch>
            <a:fillRect/>
          </a:stretch>
        </p:blipFill>
        <p:spPr>
          <a:xfrm>
            <a:off x="7487641" y="624110"/>
            <a:ext cx="4536621" cy="5912597"/>
          </a:xfrm>
          <a:prstGeom prst="rect">
            <a:avLst/>
          </a:prstGeom>
        </p:spPr>
      </p:pic>
      <p:pic>
        <p:nvPicPr>
          <p:cNvPr id="4" name="Picture 3" descr="A qr code with a red circle and a cross&#10;&#10;Description automatically generated">
            <a:extLst>
              <a:ext uri="{FF2B5EF4-FFF2-40B4-BE49-F238E27FC236}">
                <a16:creationId xmlns:a16="http://schemas.microsoft.com/office/drawing/2014/main" id="{FE9DB4C9-A525-BE36-B74E-0B3FC3092FD2}"/>
              </a:ext>
            </a:extLst>
          </p:cNvPr>
          <p:cNvPicPr>
            <a:picLocks noChangeAspect="1"/>
          </p:cNvPicPr>
          <p:nvPr/>
        </p:nvPicPr>
        <p:blipFill>
          <a:blip r:embed="rId3"/>
          <a:stretch>
            <a:fillRect/>
          </a:stretch>
        </p:blipFill>
        <p:spPr>
          <a:xfrm>
            <a:off x="306356" y="5607698"/>
            <a:ext cx="1166326" cy="1166326"/>
          </a:xfrm>
          <a:prstGeom prst="rect">
            <a:avLst/>
          </a:prstGeom>
        </p:spPr>
      </p:pic>
    </p:spTree>
    <p:extLst>
      <p:ext uri="{BB962C8B-B14F-4D97-AF65-F5344CB8AC3E}">
        <p14:creationId xmlns:p14="http://schemas.microsoft.com/office/powerpoint/2010/main" val="235228707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otalTime>5</TotalTime>
  <Words>559</Words>
  <Application>Microsoft Office PowerPoint</Application>
  <PresentationFormat>Widescreen</PresentationFormat>
  <Paragraphs>31</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Century Gothic</vt:lpstr>
      <vt:lpstr>Symbol</vt:lpstr>
      <vt:lpstr>-webkit-standard</vt:lpstr>
      <vt:lpstr>Wingdings 3</vt:lpstr>
      <vt:lpstr>Wisp</vt:lpstr>
      <vt:lpstr>The church vessels - 2</vt:lpstr>
      <vt:lpstr>Service Vessels</vt:lpstr>
      <vt:lpstr>The Throne (Ark)</vt:lpstr>
      <vt:lpstr>Paten (orban plate) and Chalice: </vt:lpstr>
      <vt:lpstr>The Dome (Star)</vt:lpstr>
      <vt:lpstr>The Spoon (Mysteer)</vt:lpstr>
      <vt:lpstr>The Gospel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vessels</dc:title>
  <dc:creator>christy s</dc:creator>
  <cp:lastModifiedBy>HELEN MICHAEL</cp:lastModifiedBy>
  <cp:revision>6</cp:revision>
  <dcterms:created xsi:type="dcterms:W3CDTF">2024-08-20T01:15:29Z</dcterms:created>
  <dcterms:modified xsi:type="dcterms:W3CDTF">2024-09-04T03:30:43Z</dcterms:modified>
</cp:coreProperties>
</file>