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5" r:id="rId5"/>
    <p:sldId id="266" r:id="rId6"/>
    <p:sldId id="267" r:id="rId7"/>
    <p:sldId id="26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15" autoAdjust="0"/>
    <p:restoredTop sz="94660"/>
  </p:normalViewPr>
  <p:slideViewPr>
    <p:cSldViewPr snapToGrid="0">
      <p:cViewPr varScale="1">
        <p:scale>
          <a:sx n="88" d="100"/>
          <a:sy n="88" d="100"/>
        </p:scale>
        <p:origin x="114"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E9EFD-91DC-7C54-B4F2-91289FAD0D5C}"/>
              </a:ext>
            </a:extLst>
          </p:cNvPr>
          <p:cNvSpPr>
            <a:spLocks noGrp="1"/>
          </p:cNvSpPr>
          <p:nvPr>
            <p:ph type="ctrTitle"/>
          </p:nvPr>
        </p:nvSpPr>
        <p:spPr>
          <a:xfrm>
            <a:off x="3276601" y="1879600"/>
            <a:ext cx="8915399" cy="2262781"/>
          </a:xfrm>
        </p:spPr>
        <p:txBody>
          <a:bodyPr/>
          <a:lstStyle/>
          <a:p>
            <a:r>
              <a:rPr lang="en-US" dirty="0"/>
              <a:t>The church vessels - 1</a:t>
            </a:r>
          </a:p>
        </p:txBody>
      </p:sp>
      <p:pic>
        <p:nvPicPr>
          <p:cNvPr id="4" name="Picture 3" descr="A qr code with a red circle and a cross&#10;&#10;Description automatically generated">
            <a:extLst>
              <a:ext uri="{FF2B5EF4-FFF2-40B4-BE49-F238E27FC236}">
                <a16:creationId xmlns:a16="http://schemas.microsoft.com/office/drawing/2014/main" id="{8F938E3B-CE98-2377-E879-0CA4CB8A96AC}"/>
              </a:ext>
            </a:extLst>
          </p:cNvPr>
          <p:cNvPicPr>
            <a:picLocks noChangeAspect="1"/>
          </p:cNvPicPr>
          <p:nvPr/>
        </p:nvPicPr>
        <p:blipFill>
          <a:blip r:embed="rId2"/>
          <a:stretch>
            <a:fillRect/>
          </a:stretch>
        </p:blipFill>
        <p:spPr>
          <a:xfrm>
            <a:off x="326570" y="5573486"/>
            <a:ext cx="1132113" cy="1132113"/>
          </a:xfrm>
          <a:prstGeom prst="rect">
            <a:avLst/>
          </a:prstGeom>
        </p:spPr>
      </p:pic>
    </p:spTree>
    <p:extLst>
      <p:ext uri="{BB962C8B-B14F-4D97-AF65-F5344CB8AC3E}">
        <p14:creationId xmlns:p14="http://schemas.microsoft.com/office/powerpoint/2010/main" val="205439616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5578F-8D12-A131-394F-955374978AF7}"/>
              </a:ext>
            </a:extLst>
          </p:cNvPr>
          <p:cNvSpPr>
            <a:spLocks noGrp="1"/>
          </p:cNvSpPr>
          <p:nvPr>
            <p:ph type="title"/>
          </p:nvPr>
        </p:nvSpPr>
        <p:spPr>
          <a:xfrm>
            <a:off x="2592925" y="624110"/>
            <a:ext cx="3007171" cy="1280890"/>
          </a:xfrm>
        </p:spPr>
        <p:txBody>
          <a:bodyPr/>
          <a:lstStyle/>
          <a:p>
            <a:r>
              <a:rPr lang="en-US" b="1" i="0" u="none" strike="noStrike" dirty="0">
                <a:solidFill>
                  <a:srgbClr val="000000"/>
                </a:solidFill>
                <a:effectLst/>
                <a:latin typeface="Arial" panose="020B0604020202020204" pitchFamily="34" charset="0"/>
              </a:rPr>
              <a:t>The Incense box</a:t>
            </a:r>
            <a:endParaRPr lang="en-US" dirty="0"/>
          </a:p>
        </p:txBody>
      </p:sp>
      <p:sp>
        <p:nvSpPr>
          <p:cNvPr id="3" name="Content Placeholder 2">
            <a:extLst>
              <a:ext uri="{FF2B5EF4-FFF2-40B4-BE49-F238E27FC236}">
                <a16:creationId xmlns:a16="http://schemas.microsoft.com/office/drawing/2014/main" id="{D968DDB6-5D51-EA10-A5B9-6B15B42B3305}"/>
              </a:ext>
            </a:extLst>
          </p:cNvPr>
          <p:cNvSpPr>
            <a:spLocks noGrp="1"/>
          </p:cNvSpPr>
          <p:nvPr>
            <p:ph idx="1"/>
          </p:nvPr>
        </p:nvSpPr>
        <p:spPr>
          <a:xfrm>
            <a:off x="2589212" y="2133600"/>
            <a:ext cx="3654955" cy="3777622"/>
          </a:xfrm>
        </p:spPr>
        <p:txBody>
          <a:bodyPr>
            <a:normAutofit/>
          </a:bodyPr>
          <a:lstStyle/>
          <a:p>
            <a:endParaRPr lang="en-US" b="0" i="0" u="none" strike="noStrike" dirty="0">
              <a:solidFill>
                <a:srgbClr val="000000"/>
              </a:solidFill>
              <a:effectLst/>
              <a:latin typeface="-webkit-standard"/>
            </a:endParaRPr>
          </a:p>
          <a:p>
            <a:r>
              <a:rPr lang="en-US" sz="2400" i="0" u="none" strike="noStrike" dirty="0">
                <a:solidFill>
                  <a:srgbClr val="000000"/>
                </a:solidFill>
                <a:effectLst/>
                <a:latin typeface="Arial" panose="020B0604020202020204" pitchFamily="34" charset="0"/>
              </a:rPr>
              <a:t>A box where the incense is placed to be used during the liturgy</a:t>
            </a:r>
            <a:endParaRPr lang="en-US" sz="2400" i="0" u="none" strike="noStrike" dirty="0">
              <a:solidFill>
                <a:srgbClr val="000000"/>
              </a:solidFill>
              <a:effectLst/>
              <a:latin typeface="-webkit-standard"/>
            </a:endParaRPr>
          </a:p>
          <a:p>
            <a:r>
              <a:rPr lang="en-US" sz="2400" i="0" u="none" strike="noStrike" dirty="0">
                <a:solidFill>
                  <a:srgbClr val="000000"/>
                </a:solidFill>
                <a:effectLst/>
                <a:latin typeface="Arial" panose="020B0604020202020204" pitchFamily="34" charset="0"/>
              </a:rPr>
              <a:t>It is placed on the Altar</a:t>
            </a:r>
            <a:endParaRPr lang="en-US" sz="2400" i="0" u="none" strike="noStrike" dirty="0">
              <a:solidFill>
                <a:srgbClr val="000000"/>
              </a:solidFill>
              <a:effectLst/>
              <a:latin typeface="-webkit-standard"/>
            </a:endParaRPr>
          </a:p>
          <a:p>
            <a:endParaRPr lang="en-US" dirty="0"/>
          </a:p>
        </p:txBody>
      </p:sp>
      <p:pic>
        <p:nvPicPr>
          <p:cNvPr id="6" name="Picture 5">
            <a:extLst>
              <a:ext uri="{FF2B5EF4-FFF2-40B4-BE49-F238E27FC236}">
                <a16:creationId xmlns:a16="http://schemas.microsoft.com/office/drawing/2014/main" id="{73F1902B-8ED9-71FD-FF97-BCC85E4034FC}"/>
              </a:ext>
            </a:extLst>
          </p:cNvPr>
          <p:cNvPicPr>
            <a:picLocks noChangeAspect="1"/>
          </p:cNvPicPr>
          <p:nvPr/>
        </p:nvPicPr>
        <p:blipFill>
          <a:blip r:embed="rId2"/>
          <a:stretch>
            <a:fillRect/>
          </a:stretch>
        </p:blipFill>
        <p:spPr>
          <a:xfrm>
            <a:off x="6591905" y="1663094"/>
            <a:ext cx="5260445" cy="3777623"/>
          </a:xfrm>
          <a:prstGeom prst="rect">
            <a:avLst/>
          </a:prstGeom>
        </p:spPr>
      </p:pic>
      <p:pic>
        <p:nvPicPr>
          <p:cNvPr id="4" name="Picture 3" descr="A qr code with a red circle and a cross&#10;&#10;Description automatically generated">
            <a:extLst>
              <a:ext uri="{FF2B5EF4-FFF2-40B4-BE49-F238E27FC236}">
                <a16:creationId xmlns:a16="http://schemas.microsoft.com/office/drawing/2014/main" id="{57531816-9ADF-5328-03F5-9FCB1D0BDC30}"/>
              </a:ext>
            </a:extLst>
          </p:cNvPr>
          <p:cNvPicPr>
            <a:picLocks noChangeAspect="1"/>
          </p:cNvPicPr>
          <p:nvPr/>
        </p:nvPicPr>
        <p:blipFill>
          <a:blip r:embed="rId3"/>
          <a:stretch>
            <a:fillRect/>
          </a:stretch>
        </p:blipFill>
        <p:spPr>
          <a:xfrm>
            <a:off x="326570" y="5573486"/>
            <a:ext cx="1132113" cy="1132113"/>
          </a:xfrm>
          <a:prstGeom prst="rect">
            <a:avLst/>
          </a:prstGeom>
        </p:spPr>
      </p:pic>
    </p:spTree>
    <p:extLst>
      <p:ext uri="{BB962C8B-B14F-4D97-AF65-F5344CB8AC3E}">
        <p14:creationId xmlns:p14="http://schemas.microsoft.com/office/powerpoint/2010/main" val="3447664894"/>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5151E-6697-4CD6-C54D-AAC209B4987B}"/>
              </a:ext>
            </a:extLst>
          </p:cNvPr>
          <p:cNvSpPr>
            <a:spLocks noGrp="1"/>
          </p:cNvSpPr>
          <p:nvPr>
            <p:ph type="title"/>
          </p:nvPr>
        </p:nvSpPr>
        <p:spPr/>
        <p:txBody>
          <a:bodyPr/>
          <a:lstStyle/>
          <a:p>
            <a:r>
              <a:rPr lang="en-US" b="1" i="0" u="none" strike="noStrike" dirty="0">
                <a:solidFill>
                  <a:srgbClr val="000000"/>
                </a:solidFill>
                <a:effectLst/>
                <a:latin typeface="Arial" panose="020B0604020202020204" pitchFamily="34" charset="0"/>
              </a:rPr>
              <a:t>The Censor</a:t>
            </a:r>
            <a:endParaRPr lang="en-US" dirty="0"/>
          </a:p>
        </p:txBody>
      </p:sp>
      <p:sp>
        <p:nvSpPr>
          <p:cNvPr id="3" name="Content Placeholder 2">
            <a:extLst>
              <a:ext uri="{FF2B5EF4-FFF2-40B4-BE49-F238E27FC236}">
                <a16:creationId xmlns:a16="http://schemas.microsoft.com/office/drawing/2014/main" id="{44529522-D8D0-ED7B-3932-30FA0B63EEE6}"/>
              </a:ext>
            </a:extLst>
          </p:cNvPr>
          <p:cNvSpPr>
            <a:spLocks noGrp="1"/>
          </p:cNvSpPr>
          <p:nvPr>
            <p:ph idx="1"/>
          </p:nvPr>
        </p:nvSpPr>
        <p:spPr>
          <a:xfrm>
            <a:off x="1957236" y="1599327"/>
            <a:ext cx="6617305" cy="4055195"/>
          </a:xfrm>
        </p:spPr>
        <p:txBody>
          <a:bodyPr>
            <a:normAutofit/>
          </a:bodyPr>
          <a:lstStyle/>
          <a:p>
            <a:endParaRPr lang="en-US" b="0" i="0" u="none" strike="noStrike" dirty="0">
              <a:solidFill>
                <a:srgbClr val="000000"/>
              </a:solidFill>
              <a:effectLst/>
              <a:latin typeface="-webkit-standard"/>
            </a:endParaRPr>
          </a:p>
          <a:p>
            <a:r>
              <a:rPr lang="en-US" b="0" i="0" u="none" strike="noStrike" dirty="0">
                <a:solidFill>
                  <a:srgbClr val="000000"/>
                </a:solidFill>
                <a:effectLst/>
                <a:latin typeface="Arial" panose="020B0604020202020204" pitchFamily="34" charset="0"/>
              </a:rPr>
              <a:t>Represents St. Mary</a:t>
            </a:r>
            <a:endParaRPr lang="en-US" b="0" i="0" u="none" strike="noStrike" dirty="0">
              <a:solidFill>
                <a:srgbClr val="000000"/>
              </a:solidFill>
              <a:effectLst/>
              <a:latin typeface="-webkit-standard"/>
            </a:endParaRPr>
          </a:p>
          <a:p>
            <a:r>
              <a:rPr lang="en-US" b="0" i="0" u="none" strike="noStrike" dirty="0">
                <a:solidFill>
                  <a:srgbClr val="000000"/>
                </a:solidFill>
                <a:effectLst/>
                <a:latin typeface="Arial" panose="020B0604020202020204" pitchFamily="34" charset="0"/>
              </a:rPr>
              <a:t>The upper dome represents heaven</a:t>
            </a:r>
          </a:p>
          <a:p>
            <a:r>
              <a:rPr lang="en-US" b="0" i="0" u="none" strike="noStrike" dirty="0">
                <a:solidFill>
                  <a:srgbClr val="000000"/>
                </a:solidFill>
                <a:effectLst/>
                <a:latin typeface="Arial" panose="020B0604020202020204" pitchFamily="34" charset="0"/>
              </a:rPr>
              <a:t>The lower dome represents the womb of St. Mary</a:t>
            </a:r>
            <a:endParaRPr lang="en-US" b="0" i="0" u="none" strike="noStrike" dirty="0">
              <a:solidFill>
                <a:srgbClr val="000000"/>
              </a:solidFill>
              <a:effectLst/>
              <a:latin typeface="-webkit-standard"/>
            </a:endParaRPr>
          </a:p>
          <a:p>
            <a:r>
              <a:rPr lang="en-US" b="0" i="0" u="none" strike="noStrike" dirty="0">
                <a:solidFill>
                  <a:srgbClr val="000000"/>
                </a:solidFill>
                <a:effectLst/>
                <a:latin typeface="Arial" panose="020B0604020202020204" pitchFamily="34" charset="0"/>
              </a:rPr>
              <a:t>The coal represents Christ's Humanity</a:t>
            </a:r>
            <a:endParaRPr lang="en-US" b="0" i="0" u="none" strike="noStrike" dirty="0">
              <a:solidFill>
                <a:srgbClr val="000000"/>
              </a:solidFill>
              <a:effectLst/>
              <a:latin typeface="-webkit-standard"/>
            </a:endParaRPr>
          </a:p>
          <a:p>
            <a:r>
              <a:rPr lang="en-US" b="0" i="0" u="none" strike="noStrike" dirty="0">
                <a:solidFill>
                  <a:srgbClr val="000000"/>
                </a:solidFill>
                <a:effectLst/>
                <a:latin typeface="Arial" panose="020B0604020202020204" pitchFamily="34" charset="0"/>
              </a:rPr>
              <a:t>The fire represents Christ's Divinity</a:t>
            </a:r>
            <a:endParaRPr lang="en-US" b="0" i="0" u="none" strike="noStrike" dirty="0">
              <a:solidFill>
                <a:srgbClr val="000000"/>
              </a:solidFill>
              <a:effectLst/>
              <a:latin typeface="-webkit-standard"/>
            </a:endParaRPr>
          </a:p>
          <a:p>
            <a:r>
              <a:rPr lang="en-US" b="0" i="0" u="none" strike="noStrike" dirty="0">
                <a:solidFill>
                  <a:srgbClr val="000000"/>
                </a:solidFill>
                <a:effectLst/>
                <a:latin typeface="Arial" panose="020B0604020202020204" pitchFamily="34" charset="0"/>
              </a:rPr>
              <a:t>The incense on top of the coal is the aroma that we received when he represented Himself as a true Sacrifice, and we smelled him, as did His Good Father</a:t>
            </a:r>
            <a:endParaRPr lang="en-US" b="0" i="0" u="none" strike="noStrike" dirty="0">
              <a:solidFill>
                <a:srgbClr val="000000"/>
              </a:solidFill>
              <a:effectLst/>
              <a:latin typeface="-webkit-standard"/>
            </a:endParaRPr>
          </a:p>
          <a:p>
            <a:r>
              <a:rPr lang="en-US" b="0" i="0" u="none" strike="noStrike" dirty="0">
                <a:solidFill>
                  <a:srgbClr val="000000"/>
                </a:solidFill>
                <a:effectLst/>
                <a:latin typeface="Arial" panose="020B0604020202020204" pitchFamily="34" charset="0"/>
              </a:rPr>
              <a:t>The three chains represent the Trinity, and are united by one chain in the Middle (the unity of the Trinity)</a:t>
            </a:r>
            <a:endParaRPr lang="en-US" b="0" i="0" u="none" strike="noStrike" dirty="0">
              <a:solidFill>
                <a:srgbClr val="000000"/>
              </a:solidFill>
              <a:effectLst/>
              <a:latin typeface="-webkit-standard"/>
            </a:endParaRPr>
          </a:p>
        </p:txBody>
      </p:sp>
      <p:pic>
        <p:nvPicPr>
          <p:cNvPr id="6" name="Picture 5">
            <a:extLst>
              <a:ext uri="{FF2B5EF4-FFF2-40B4-BE49-F238E27FC236}">
                <a16:creationId xmlns:a16="http://schemas.microsoft.com/office/drawing/2014/main" id="{3CBA51F2-478B-CA40-4E56-2597F8B4873B}"/>
              </a:ext>
            </a:extLst>
          </p:cNvPr>
          <p:cNvPicPr>
            <a:picLocks noChangeAspect="1"/>
          </p:cNvPicPr>
          <p:nvPr/>
        </p:nvPicPr>
        <p:blipFill>
          <a:blip r:embed="rId2"/>
          <a:stretch>
            <a:fillRect/>
          </a:stretch>
        </p:blipFill>
        <p:spPr>
          <a:xfrm>
            <a:off x="8678333" y="1599328"/>
            <a:ext cx="2993571" cy="4055195"/>
          </a:xfrm>
          <a:prstGeom prst="rect">
            <a:avLst/>
          </a:prstGeom>
        </p:spPr>
      </p:pic>
      <p:pic>
        <p:nvPicPr>
          <p:cNvPr id="4" name="Picture 3" descr="A qr code with a red circle and a cross&#10;&#10;Description automatically generated">
            <a:extLst>
              <a:ext uri="{FF2B5EF4-FFF2-40B4-BE49-F238E27FC236}">
                <a16:creationId xmlns:a16="http://schemas.microsoft.com/office/drawing/2014/main" id="{DF092985-C7AF-5991-CF1C-743110D77FD8}"/>
              </a:ext>
            </a:extLst>
          </p:cNvPr>
          <p:cNvPicPr>
            <a:picLocks noChangeAspect="1"/>
          </p:cNvPicPr>
          <p:nvPr/>
        </p:nvPicPr>
        <p:blipFill>
          <a:blip r:embed="rId3"/>
          <a:stretch>
            <a:fillRect/>
          </a:stretch>
        </p:blipFill>
        <p:spPr>
          <a:xfrm>
            <a:off x="326570" y="5573486"/>
            <a:ext cx="1132113" cy="1132113"/>
          </a:xfrm>
          <a:prstGeom prst="rect">
            <a:avLst/>
          </a:prstGeom>
        </p:spPr>
      </p:pic>
    </p:spTree>
    <p:extLst>
      <p:ext uri="{BB962C8B-B14F-4D97-AF65-F5344CB8AC3E}">
        <p14:creationId xmlns:p14="http://schemas.microsoft.com/office/powerpoint/2010/main" val="2236274916"/>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62E84-FCB7-A75D-0325-0619818FDD0D}"/>
              </a:ext>
            </a:extLst>
          </p:cNvPr>
          <p:cNvSpPr>
            <a:spLocks noGrp="1"/>
          </p:cNvSpPr>
          <p:nvPr>
            <p:ph type="title"/>
          </p:nvPr>
        </p:nvSpPr>
        <p:spPr/>
        <p:txBody>
          <a:bodyPr/>
          <a:lstStyle/>
          <a:p>
            <a:r>
              <a:rPr lang="en-US" dirty="0"/>
              <a:t>Korban (Holy Bread)</a:t>
            </a:r>
          </a:p>
        </p:txBody>
      </p:sp>
      <p:sp>
        <p:nvSpPr>
          <p:cNvPr id="3" name="Content Placeholder 2">
            <a:extLst>
              <a:ext uri="{FF2B5EF4-FFF2-40B4-BE49-F238E27FC236}">
                <a16:creationId xmlns:a16="http://schemas.microsoft.com/office/drawing/2014/main" id="{B1196189-6001-4D0F-5340-7C1802377735}"/>
              </a:ext>
            </a:extLst>
          </p:cNvPr>
          <p:cNvSpPr>
            <a:spLocks noGrp="1"/>
          </p:cNvSpPr>
          <p:nvPr>
            <p:ph idx="1"/>
          </p:nvPr>
        </p:nvSpPr>
        <p:spPr>
          <a:xfrm>
            <a:off x="2589212" y="2133600"/>
            <a:ext cx="4496051" cy="3777622"/>
          </a:xfrm>
        </p:spPr>
        <p:txBody>
          <a:bodyPr/>
          <a:lstStyle/>
          <a:p>
            <a:pPr lvl="0" fontAlgn="base"/>
            <a:r>
              <a:rPr lang="en-US" sz="1800" dirty="0">
                <a:solidFill>
                  <a:srgbClr val="000000"/>
                </a:solidFill>
                <a:effectLst/>
                <a:latin typeface="Arial" panose="020B0604020202020204" pitchFamily="34" charset="0"/>
                <a:ea typeface="Times New Roman" panose="020F0502020204030204" pitchFamily="34" charset="0"/>
              </a:rPr>
              <a:t>Should be made round shaped as the sun, which emits heat, warmth, and light, as when we take Holy Communion we are filled with the grace emitted from the sun of righteous- Jesus Christ as the light of Christ shines within us, and expels the darkness of sin from our lives. </a:t>
            </a:r>
            <a:endParaRPr lang="en-US" sz="1800" dirty="0">
              <a:effectLst/>
              <a:latin typeface="Times New Roman" panose="020F0502020204030204" pitchFamily="34" charset="0"/>
              <a:ea typeface="Times New Roman" panose="020F0502020204030204" pitchFamily="34" charset="0"/>
            </a:endParaRPr>
          </a:p>
          <a:p>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circle also refers to the eternal Lord Jesus Christ and to eternity (unlimited) as the circle has no beginning and no end.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pic>
        <p:nvPicPr>
          <p:cNvPr id="6" name="Picture 5">
            <a:extLst>
              <a:ext uri="{FF2B5EF4-FFF2-40B4-BE49-F238E27FC236}">
                <a16:creationId xmlns:a16="http://schemas.microsoft.com/office/drawing/2014/main" id="{24152EA3-FCE4-E4C7-23B5-2B396ACE7332}"/>
              </a:ext>
            </a:extLst>
          </p:cNvPr>
          <p:cNvPicPr>
            <a:picLocks noChangeAspect="1"/>
          </p:cNvPicPr>
          <p:nvPr/>
        </p:nvPicPr>
        <p:blipFill>
          <a:blip r:embed="rId2"/>
          <a:stretch>
            <a:fillRect/>
          </a:stretch>
        </p:blipFill>
        <p:spPr>
          <a:xfrm>
            <a:off x="7351049" y="1782678"/>
            <a:ext cx="4496051" cy="3893455"/>
          </a:xfrm>
          <a:prstGeom prst="rect">
            <a:avLst/>
          </a:prstGeom>
        </p:spPr>
      </p:pic>
    </p:spTree>
    <p:extLst>
      <p:ext uri="{BB962C8B-B14F-4D97-AF65-F5344CB8AC3E}">
        <p14:creationId xmlns:p14="http://schemas.microsoft.com/office/powerpoint/2010/main" val="2714473019"/>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8C76B-86BE-8D5E-B65A-6AFC0BC5B2BF}"/>
              </a:ext>
            </a:extLst>
          </p:cNvPr>
          <p:cNvSpPr>
            <a:spLocks noGrp="1"/>
          </p:cNvSpPr>
          <p:nvPr>
            <p:ph type="title"/>
          </p:nvPr>
        </p:nvSpPr>
        <p:spPr/>
        <p:txBody>
          <a:bodyPr/>
          <a:lstStyle/>
          <a:p>
            <a:r>
              <a:rPr lang="en-US" dirty="0"/>
              <a:t>Korban </a:t>
            </a:r>
          </a:p>
        </p:txBody>
      </p:sp>
      <p:sp>
        <p:nvSpPr>
          <p:cNvPr id="3" name="Content Placeholder 2">
            <a:extLst>
              <a:ext uri="{FF2B5EF4-FFF2-40B4-BE49-F238E27FC236}">
                <a16:creationId xmlns:a16="http://schemas.microsoft.com/office/drawing/2014/main" id="{74A3EB55-E2AE-E5FA-7B77-B28F6097CFCF}"/>
              </a:ext>
            </a:extLst>
          </p:cNvPr>
          <p:cNvSpPr>
            <a:spLocks noGrp="1"/>
          </p:cNvSpPr>
          <p:nvPr>
            <p:ph idx="1"/>
          </p:nvPr>
        </p:nvSpPr>
        <p:spPr>
          <a:xfrm>
            <a:off x="2589212" y="2133600"/>
            <a:ext cx="3810920" cy="3777622"/>
          </a:xfrm>
        </p:spPr>
        <p:txBody>
          <a:bodyPr>
            <a:normAutofit lnSpcReduction="10000"/>
          </a:bodyPr>
          <a:lstStyle/>
          <a:p>
            <a:pPr lvl="0" rtl="0" fontAlgn="base"/>
            <a:r>
              <a:rPr lang="en-US" dirty="0"/>
              <a:t>The five holes: The five holes in the holy bread refer to Christ’s wounds, the two holes in his hands, the hole in his feet, the stabbing of the spear on his side, and the thorn crown.</a:t>
            </a:r>
          </a:p>
          <a:p>
            <a:pPr lvl="1" fontAlgn="base"/>
            <a:r>
              <a:rPr lang="en-US" sz="1800" dirty="0"/>
              <a:t>Also the five holes are made to avoid any crackles during baking, so that the holy bread has no faults as Jesus Christ is perfect.</a:t>
            </a:r>
          </a:p>
          <a:p>
            <a:endParaRPr lang="en-US" dirty="0"/>
          </a:p>
        </p:txBody>
      </p:sp>
      <p:pic>
        <p:nvPicPr>
          <p:cNvPr id="9" name="Picture 8">
            <a:extLst>
              <a:ext uri="{FF2B5EF4-FFF2-40B4-BE49-F238E27FC236}">
                <a16:creationId xmlns:a16="http://schemas.microsoft.com/office/drawing/2014/main" id="{9C07E6A0-D553-822E-AE06-B2CE1797552F}"/>
              </a:ext>
            </a:extLst>
          </p:cNvPr>
          <p:cNvPicPr>
            <a:picLocks noChangeAspect="1"/>
          </p:cNvPicPr>
          <p:nvPr/>
        </p:nvPicPr>
        <p:blipFill>
          <a:blip r:embed="rId2"/>
          <a:stretch>
            <a:fillRect/>
          </a:stretch>
        </p:blipFill>
        <p:spPr>
          <a:xfrm>
            <a:off x="7568315" y="1546980"/>
            <a:ext cx="3716549" cy="4558789"/>
          </a:xfrm>
          <a:prstGeom prst="rect">
            <a:avLst/>
          </a:prstGeom>
        </p:spPr>
      </p:pic>
      <p:pic>
        <p:nvPicPr>
          <p:cNvPr id="4" name="Picture 3" descr="A qr code with a red circle and a cross&#10;&#10;Description automatically generated">
            <a:extLst>
              <a:ext uri="{FF2B5EF4-FFF2-40B4-BE49-F238E27FC236}">
                <a16:creationId xmlns:a16="http://schemas.microsoft.com/office/drawing/2014/main" id="{D76F1F32-C98E-76A1-21B9-6AFE06154967}"/>
              </a:ext>
            </a:extLst>
          </p:cNvPr>
          <p:cNvPicPr>
            <a:picLocks noChangeAspect="1"/>
          </p:cNvPicPr>
          <p:nvPr/>
        </p:nvPicPr>
        <p:blipFill>
          <a:blip r:embed="rId3"/>
          <a:stretch>
            <a:fillRect/>
          </a:stretch>
        </p:blipFill>
        <p:spPr>
          <a:xfrm>
            <a:off x="326570" y="5573486"/>
            <a:ext cx="1132113" cy="1132113"/>
          </a:xfrm>
          <a:prstGeom prst="rect">
            <a:avLst/>
          </a:prstGeom>
        </p:spPr>
      </p:pic>
    </p:spTree>
    <p:extLst>
      <p:ext uri="{BB962C8B-B14F-4D97-AF65-F5344CB8AC3E}">
        <p14:creationId xmlns:p14="http://schemas.microsoft.com/office/powerpoint/2010/main" val="3926601426"/>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011BC-9B85-8F85-3A59-5E09E0A1BF52}"/>
              </a:ext>
            </a:extLst>
          </p:cNvPr>
          <p:cNvSpPr>
            <a:spLocks noGrp="1"/>
          </p:cNvSpPr>
          <p:nvPr>
            <p:ph type="title"/>
          </p:nvPr>
        </p:nvSpPr>
        <p:spPr/>
        <p:txBody>
          <a:bodyPr/>
          <a:lstStyle/>
          <a:p>
            <a:r>
              <a:rPr lang="en-US" dirty="0" err="1"/>
              <a:t>Korbana</a:t>
            </a:r>
            <a:endParaRPr lang="en-US" dirty="0"/>
          </a:p>
        </p:txBody>
      </p:sp>
      <p:sp>
        <p:nvSpPr>
          <p:cNvPr id="3" name="Content Placeholder 2">
            <a:extLst>
              <a:ext uri="{FF2B5EF4-FFF2-40B4-BE49-F238E27FC236}">
                <a16:creationId xmlns:a16="http://schemas.microsoft.com/office/drawing/2014/main" id="{23FB78D1-CDB9-450E-9338-84D870B94416}"/>
              </a:ext>
            </a:extLst>
          </p:cNvPr>
          <p:cNvSpPr>
            <a:spLocks noGrp="1"/>
          </p:cNvSpPr>
          <p:nvPr>
            <p:ph idx="1"/>
          </p:nvPr>
        </p:nvSpPr>
        <p:spPr>
          <a:xfrm>
            <a:off x="2589212" y="2133600"/>
            <a:ext cx="3727367" cy="3777622"/>
          </a:xfrm>
        </p:spPr>
        <p:txBody>
          <a:bodyPr>
            <a:normAutofit fontScale="85000" lnSpcReduction="20000"/>
          </a:bodyPr>
          <a:lstStyle/>
          <a:p>
            <a:pPr lvl="0" rtl="0" fontAlgn="base"/>
            <a:r>
              <a:rPr lang="en-US" dirty="0">
                <a:solidFill>
                  <a:srgbClr val="000000"/>
                </a:solidFill>
                <a:effectLst/>
                <a:latin typeface="Arial" panose="020B0604020202020204" pitchFamily="34" charset="0"/>
                <a:ea typeface="Times New Roman" panose="02020603050405020304" pitchFamily="18" charset="0"/>
              </a:rPr>
              <a:t>A middle cross surrounded by twelve crosses. These represent the twelve disciples and Jesus Christ himself the cornerstone.</a:t>
            </a:r>
            <a:endParaRPr lang="en-US" dirty="0">
              <a:effectLst/>
              <a:latin typeface="Times New Roman" panose="02020603050405020304" pitchFamily="18" charset="0"/>
              <a:ea typeface="Times New Roman" panose="02020603050405020304" pitchFamily="18" charset="0"/>
            </a:endParaRPr>
          </a:p>
          <a:p>
            <a:pPr lvl="1" fontAlgn="base"/>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large centered cross refers to Jesus Christ, therefore the part of the holy bread that holds this cross in the middle is called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Alasbadikon</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and this part is the piece which the priest puts in the goblet.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fontAlgn="base"/>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While the twelve crosses surrounding the middle cross refers to the twelve Disciples of Christ, this indicates the existence of Jesus Christ always amidst His disciples.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pic>
        <p:nvPicPr>
          <p:cNvPr id="6" name="Picture 5">
            <a:extLst>
              <a:ext uri="{FF2B5EF4-FFF2-40B4-BE49-F238E27FC236}">
                <a16:creationId xmlns:a16="http://schemas.microsoft.com/office/drawing/2014/main" id="{99608953-6A55-B6A9-25F0-599AD0094EBB}"/>
              </a:ext>
            </a:extLst>
          </p:cNvPr>
          <p:cNvPicPr>
            <a:picLocks noChangeAspect="1"/>
          </p:cNvPicPr>
          <p:nvPr/>
        </p:nvPicPr>
        <p:blipFill>
          <a:blip r:embed="rId2"/>
          <a:stretch>
            <a:fillRect/>
          </a:stretch>
        </p:blipFill>
        <p:spPr>
          <a:xfrm rot="10800000">
            <a:off x="7262075" y="2133600"/>
            <a:ext cx="4681425" cy="3511069"/>
          </a:xfrm>
          <a:prstGeom prst="rect">
            <a:avLst/>
          </a:prstGeom>
        </p:spPr>
      </p:pic>
      <p:pic>
        <p:nvPicPr>
          <p:cNvPr id="4" name="Picture 3" descr="A qr code with a red circle and a cross&#10;&#10;Description automatically generated">
            <a:extLst>
              <a:ext uri="{FF2B5EF4-FFF2-40B4-BE49-F238E27FC236}">
                <a16:creationId xmlns:a16="http://schemas.microsoft.com/office/drawing/2014/main" id="{929D001F-7B70-6289-F3A9-5F35BD0EFFB2}"/>
              </a:ext>
            </a:extLst>
          </p:cNvPr>
          <p:cNvPicPr>
            <a:picLocks noChangeAspect="1"/>
          </p:cNvPicPr>
          <p:nvPr/>
        </p:nvPicPr>
        <p:blipFill>
          <a:blip r:embed="rId3"/>
          <a:stretch>
            <a:fillRect/>
          </a:stretch>
        </p:blipFill>
        <p:spPr>
          <a:xfrm>
            <a:off x="326570" y="5573486"/>
            <a:ext cx="1132113" cy="1132113"/>
          </a:xfrm>
          <a:prstGeom prst="rect">
            <a:avLst/>
          </a:prstGeom>
        </p:spPr>
      </p:pic>
    </p:spTree>
    <p:extLst>
      <p:ext uri="{BB962C8B-B14F-4D97-AF65-F5344CB8AC3E}">
        <p14:creationId xmlns:p14="http://schemas.microsoft.com/office/powerpoint/2010/main" val="1418406681"/>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2398E6-2AB7-D00E-F65D-B104CB583617}"/>
              </a:ext>
            </a:extLst>
          </p:cNvPr>
          <p:cNvSpPr>
            <a:spLocks noGrp="1"/>
          </p:cNvSpPr>
          <p:nvPr>
            <p:ph idx="1"/>
          </p:nvPr>
        </p:nvSpPr>
        <p:spPr>
          <a:xfrm>
            <a:off x="2589212" y="1102895"/>
            <a:ext cx="4278814" cy="4808327"/>
          </a:xfrm>
        </p:spPr>
        <p:txBody>
          <a:bodyPr>
            <a:normAutofit fontScale="92500" lnSpcReduction="10000"/>
          </a:bodyPr>
          <a:lstStyle/>
          <a:p>
            <a:pPr lvl="0" rtl="0" fontAlgn="base"/>
            <a:r>
              <a:rPr lang="en-US" dirty="0">
                <a:solidFill>
                  <a:srgbClr val="000000"/>
                </a:solidFill>
                <a:effectLst/>
                <a:latin typeface="Arial" panose="020B0604020202020204" pitchFamily="34" charset="0"/>
                <a:ea typeface="Times New Roman" panose="02020603050405020304" pitchFamily="18" charset="0"/>
              </a:rPr>
              <a:t>The three sanctifications: Around the large cross surrounded by the twelve crosses is a circle with the words "Holy God" written on it.  This means Holy God (three times) as if Christ is surrounding His church in the world, being in the middle so that it will never be shaken.</a:t>
            </a:r>
            <a:endParaRPr lang="en-US" dirty="0">
              <a:effectLst/>
              <a:latin typeface="Times New Roman" panose="02020603050405020304" pitchFamily="18" charset="0"/>
              <a:ea typeface="Times New Roman" panose="02020603050405020304" pitchFamily="18" charset="0"/>
            </a:endParaRPr>
          </a:p>
          <a:p>
            <a:pPr lvl="1" fontAlgn="base"/>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three sanctifications "Holy God, Holy Mighty, Holy immortal who does not die,” are written in coptic in a circular motion around the holy bread.</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fontAlgn="base"/>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This is the prayer we say in each hour of the Psalms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Agpeya</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and before reading the Bible in the Divine Liturgy. So what we eat is actually the body of Christ, the Son of God</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pic>
        <p:nvPicPr>
          <p:cNvPr id="6" name="Picture 5">
            <a:extLst>
              <a:ext uri="{FF2B5EF4-FFF2-40B4-BE49-F238E27FC236}">
                <a16:creationId xmlns:a16="http://schemas.microsoft.com/office/drawing/2014/main" id="{EFC32F2B-7603-6080-4453-6D38976A7292}"/>
              </a:ext>
            </a:extLst>
          </p:cNvPr>
          <p:cNvPicPr>
            <a:picLocks noChangeAspect="1"/>
          </p:cNvPicPr>
          <p:nvPr/>
        </p:nvPicPr>
        <p:blipFill>
          <a:blip r:embed="rId2"/>
          <a:stretch>
            <a:fillRect/>
          </a:stretch>
        </p:blipFill>
        <p:spPr>
          <a:xfrm>
            <a:off x="7368757" y="1232774"/>
            <a:ext cx="4468061" cy="4548567"/>
          </a:xfrm>
          <a:prstGeom prst="rect">
            <a:avLst/>
          </a:prstGeom>
        </p:spPr>
      </p:pic>
      <p:pic>
        <p:nvPicPr>
          <p:cNvPr id="2" name="Picture 1" descr="A qr code with a red circle and a cross&#10;&#10;Description automatically generated">
            <a:extLst>
              <a:ext uri="{FF2B5EF4-FFF2-40B4-BE49-F238E27FC236}">
                <a16:creationId xmlns:a16="http://schemas.microsoft.com/office/drawing/2014/main" id="{DF140D5D-6E94-2996-B4E0-C1A03CDF3FAE}"/>
              </a:ext>
            </a:extLst>
          </p:cNvPr>
          <p:cNvPicPr>
            <a:picLocks noChangeAspect="1"/>
          </p:cNvPicPr>
          <p:nvPr/>
        </p:nvPicPr>
        <p:blipFill>
          <a:blip r:embed="rId3"/>
          <a:stretch>
            <a:fillRect/>
          </a:stretch>
        </p:blipFill>
        <p:spPr>
          <a:xfrm>
            <a:off x="326570" y="5573486"/>
            <a:ext cx="1132113" cy="1132113"/>
          </a:xfrm>
          <a:prstGeom prst="rect">
            <a:avLst/>
          </a:prstGeom>
        </p:spPr>
      </p:pic>
    </p:spTree>
    <p:extLst>
      <p:ext uri="{BB962C8B-B14F-4D97-AF65-F5344CB8AC3E}">
        <p14:creationId xmlns:p14="http://schemas.microsoft.com/office/powerpoint/2010/main" val="3918104364"/>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6</TotalTime>
  <Words>491</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Century Gothic</vt:lpstr>
      <vt:lpstr>Times New Roman</vt:lpstr>
      <vt:lpstr>-webkit-standard</vt:lpstr>
      <vt:lpstr>Wingdings 3</vt:lpstr>
      <vt:lpstr>Wisp</vt:lpstr>
      <vt:lpstr>The church vessels - 1</vt:lpstr>
      <vt:lpstr>The Incense box</vt:lpstr>
      <vt:lpstr>The Censor</vt:lpstr>
      <vt:lpstr>Korban (Holy Bread)</vt:lpstr>
      <vt:lpstr>Korban </vt:lpstr>
      <vt:lpstr>Korbana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church vessels</dc:title>
  <dc:creator>christy s</dc:creator>
  <cp:lastModifiedBy>HELEN MICHAEL</cp:lastModifiedBy>
  <cp:revision>6</cp:revision>
  <dcterms:created xsi:type="dcterms:W3CDTF">2024-08-20T01:15:29Z</dcterms:created>
  <dcterms:modified xsi:type="dcterms:W3CDTF">2024-09-04T03:28:41Z</dcterms:modified>
</cp:coreProperties>
</file>