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pic>
        <p:nvPicPr>
          <p:cNvPr id="14" name="Picture 13">
            <a:extLst>
              <a:ext uri="{FF2B5EF4-FFF2-40B4-BE49-F238E27FC236}">
                <a16:creationId xmlns:a16="http://schemas.microsoft.com/office/drawing/2014/main" id="{22A34CA8-82F4-8842-5B48-A12BEF3CA4D1}"/>
              </a:ext>
            </a:extLst>
          </p:cNvPr>
          <p:cNvPicPr>
            <a:picLocks noChangeAspect="1"/>
          </p:cNvPicPr>
          <p:nvPr userDrawn="1"/>
        </p:nvPicPr>
        <p:blipFill>
          <a:blip r:embed="rId5"/>
          <a:stretch>
            <a:fillRect/>
          </a:stretch>
        </p:blipFill>
        <p:spPr>
          <a:xfrm>
            <a:off x="921182" y="1514762"/>
            <a:ext cx="10222734" cy="2741496"/>
          </a:xfrm>
          <a:prstGeom prst="rect">
            <a:avLst/>
          </a:prstGeom>
        </p:spPr>
      </p:pic>
      <p:pic>
        <p:nvPicPr>
          <p:cNvPr id="13" name="Picture 12">
            <a:extLst>
              <a:ext uri="{FF2B5EF4-FFF2-40B4-BE49-F238E27FC236}">
                <a16:creationId xmlns:a16="http://schemas.microsoft.com/office/drawing/2014/main" id="{14873E25-037B-B974-77CB-98F095F3CF9E}"/>
              </a:ext>
            </a:extLst>
          </p:cNvPr>
          <p:cNvPicPr>
            <a:picLocks noChangeAspect="1"/>
          </p:cNvPicPr>
          <p:nvPr userDrawn="1"/>
        </p:nvPicPr>
        <p:blipFill>
          <a:blip r:embed="rId6"/>
          <a:stretch>
            <a:fillRect/>
          </a:stretch>
        </p:blipFill>
        <p:spPr>
          <a:xfrm>
            <a:off x="9765745" y="4222231"/>
            <a:ext cx="847843" cy="847843"/>
          </a:xfrm>
          <a:prstGeom prst="rect">
            <a:avLst/>
          </a:prstGeom>
        </p:spPr>
      </p:pic>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9/3/2024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9/3/2024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9/3/2024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086B-5EB0-6A4A-1506-14DB165EC576}"/>
              </a:ext>
            </a:extLst>
          </p:cNvPr>
          <p:cNvSpPr>
            <a:spLocks noGrp="1"/>
          </p:cNvSpPr>
          <p:nvPr>
            <p:ph type="ctrTitle"/>
          </p:nvPr>
        </p:nvSpPr>
        <p:spPr/>
        <p:txBody>
          <a:bodyPr/>
          <a:lstStyle/>
          <a:p>
            <a:r>
              <a:rPr lang="en-US" dirty="0"/>
              <a:t>The church’s Shapes </a:t>
            </a:r>
          </a:p>
        </p:txBody>
      </p:sp>
      <p:pic>
        <p:nvPicPr>
          <p:cNvPr id="4" name="Picture 3" descr="A qr code with a red circle and a cross&#10;&#10;Description automatically generated">
            <a:extLst>
              <a:ext uri="{FF2B5EF4-FFF2-40B4-BE49-F238E27FC236}">
                <a16:creationId xmlns:a16="http://schemas.microsoft.com/office/drawing/2014/main" id="{F0D1FE6A-905B-C86B-794E-F19171024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25" y="5752348"/>
            <a:ext cx="886408" cy="886408"/>
          </a:xfrm>
          <a:prstGeom prst="rect">
            <a:avLst/>
          </a:prstGeom>
        </p:spPr>
      </p:pic>
    </p:spTree>
    <p:extLst>
      <p:ext uri="{BB962C8B-B14F-4D97-AF65-F5344CB8AC3E}">
        <p14:creationId xmlns:p14="http://schemas.microsoft.com/office/powerpoint/2010/main" val="389455495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6978-FF75-7F57-9473-0ED9D2DC6F89}"/>
              </a:ext>
            </a:extLst>
          </p:cNvPr>
          <p:cNvSpPr>
            <a:spLocks noGrp="1"/>
          </p:cNvSpPr>
          <p:nvPr>
            <p:ph type="title"/>
          </p:nvPr>
        </p:nvSpPr>
        <p:spPr>
          <a:xfrm>
            <a:off x="1069848" y="484632"/>
            <a:ext cx="6115678" cy="1609344"/>
          </a:xfrm>
        </p:spPr>
        <p:txBody>
          <a:bodyPr/>
          <a:lstStyle/>
          <a:p>
            <a:r>
              <a:rPr lang="en-US" b="0" i="0" u="none" strike="noStrike" dirty="0">
                <a:solidFill>
                  <a:srgbClr val="000000"/>
                </a:solidFill>
                <a:effectLst/>
                <a:latin typeface="Arial" panose="020B0604020202020204" pitchFamily="34" charset="0"/>
              </a:rPr>
              <a:t>The Cruciform Shape:</a:t>
            </a:r>
            <a:endParaRPr lang="en-US" dirty="0"/>
          </a:p>
        </p:txBody>
      </p:sp>
      <p:sp>
        <p:nvSpPr>
          <p:cNvPr id="3" name="Content Placeholder 2">
            <a:extLst>
              <a:ext uri="{FF2B5EF4-FFF2-40B4-BE49-F238E27FC236}">
                <a16:creationId xmlns:a16="http://schemas.microsoft.com/office/drawing/2014/main" id="{94C06407-ED4E-D2E4-2A6D-AE9DD216D74D}"/>
              </a:ext>
            </a:extLst>
          </p:cNvPr>
          <p:cNvSpPr>
            <a:spLocks noGrp="1"/>
          </p:cNvSpPr>
          <p:nvPr>
            <p:ph idx="1"/>
          </p:nvPr>
        </p:nvSpPr>
        <p:spPr>
          <a:xfrm>
            <a:off x="1069848" y="2556710"/>
            <a:ext cx="5965284" cy="3615489"/>
          </a:xfrm>
        </p:spPr>
        <p:txBody>
          <a:bodyPr/>
          <a:lstStyle/>
          <a:p>
            <a:r>
              <a:rPr lang="en-US" b="0" i="0" u="none" strike="noStrike" dirty="0">
                <a:solidFill>
                  <a:srgbClr val="000000"/>
                </a:solidFill>
                <a:effectLst/>
                <a:latin typeface="Arial" panose="020B0604020202020204" pitchFamily="34" charset="0"/>
              </a:rPr>
              <a:t>This type gives an idea of the mystical nature of the Church, as being the crucified Body of Christ. </a:t>
            </a:r>
            <a:endParaRPr lang="en-US" dirty="0"/>
          </a:p>
        </p:txBody>
      </p:sp>
      <p:pic>
        <p:nvPicPr>
          <p:cNvPr id="6" name="Picture 5">
            <a:extLst>
              <a:ext uri="{FF2B5EF4-FFF2-40B4-BE49-F238E27FC236}">
                <a16:creationId xmlns:a16="http://schemas.microsoft.com/office/drawing/2014/main" id="{F09B111D-0E85-5BEE-35EC-E6B3086008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49955" y="0"/>
            <a:ext cx="4494852" cy="6858000"/>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F6AC1B45-0CFF-C9C0-8808-2BE6D7509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5" y="5752348"/>
            <a:ext cx="886408" cy="886408"/>
          </a:xfrm>
          <a:prstGeom prst="rect">
            <a:avLst/>
          </a:prstGeom>
        </p:spPr>
      </p:pic>
    </p:spTree>
    <p:extLst>
      <p:ext uri="{BB962C8B-B14F-4D97-AF65-F5344CB8AC3E}">
        <p14:creationId xmlns:p14="http://schemas.microsoft.com/office/powerpoint/2010/main" val="176073913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524D-4838-2CBF-CCAA-25E12EAA1F10}"/>
              </a:ext>
            </a:extLst>
          </p:cNvPr>
          <p:cNvSpPr>
            <a:spLocks noGrp="1"/>
          </p:cNvSpPr>
          <p:nvPr>
            <p:ph type="title"/>
          </p:nvPr>
        </p:nvSpPr>
        <p:spPr>
          <a:xfrm>
            <a:off x="1069848" y="484632"/>
            <a:ext cx="5881731" cy="1609344"/>
          </a:xfrm>
        </p:spPr>
        <p:txBody>
          <a:bodyPr/>
          <a:lstStyle/>
          <a:p>
            <a:r>
              <a:rPr lang="en-US" b="0" i="0" u="none" strike="noStrike" dirty="0">
                <a:solidFill>
                  <a:srgbClr val="000000"/>
                </a:solidFill>
                <a:effectLst/>
                <a:latin typeface="Arial" panose="020B0604020202020204" pitchFamily="34" charset="0"/>
              </a:rPr>
              <a:t>The Circular Shape: </a:t>
            </a:r>
            <a:endParaRPr lang="en-US" dirty="0"/>
          </a:p>
        </p:txBody>
      </p:sp>
      <p:sp>
        <p:nvSpPr>
          <p:cNvPr id="3" name="Content Placeholder 2">
            <a:extLst>
              <a:ext uri="{FF2B5EF4-FFF2-40B4-BE49-F238E27FC236}">
                <a16:creationId xmlns:a16="http://schemas.microsoft.com/office/drawing/2014/main" id="{E1543A5B-B7EE-00A3-A198-1185FF35072D}"/>
              </a:ext>
            </a:extLst>
          </p:cNvPr>
          <p:cNvSpPr>
            <a:spLocks noGrp="1"/>
          </p:cNvSpPr>
          <p:nvPr>
            <p:ph idx="1"/>
          </p:nvPr>
        </p:nvSpPr>
        <p:spPr>
          <a:xfrm>
            <a:off x="1069848" y="2523288"/>
            <a:ext cx="5213310" cy="3648911"/>
          </a:xfrm>
        </p:spPr>
        <p:txBody>
          <a:bodyPr/>
          <a:lstStyle/>
          <a:p>
            <a:r>
              <a:rPr lang="en-US" b="0" i="0" u="none" strike="noStrike" dirty="0">
                <a:solidFill>
                  <a:srgbClr val="000000"/>
                </a:solidFill>
                <a:effectLst/>
                <a:latin typeface="Arial" panose="020B0604020202020204" pitchFamily="34" charset="0"/>
              </a:rPr>
              <a:t>This design refers to the eternal nature of the Church as being an endless line. This type is very common in the Coptic architecture.</a:t>
            </a:r>
            <a:endParaRPr lang="en-US" dirty="0"/>
          </a:p>
        </p:txBody>
      </p:sp>
      <p:pic>
        <p:nvPicPr>
          <p:cNvPr id="6" name="Picture 5">
            <a:extLst>
              <a:ext uri="{FF2B5EF4-FFF2-40B4-BE49-F238E27FC236}">
                <a16:creationId xmlns:a16="http://schemas.microsoft.com/office/drawing/2014/main" id="{1D3F2B79-AF0F-10E3-DB5E-6DFD1A105D12}"/>
              </a:ext>
            </a:extLst>
          </p:cNvPr>
          <p:cNvPicPr>
            <a:picLocks noChangeAspect="1"/>
          </p:cNvPicPr>
          <p:nvPr/>
        </p:nvPicPr>
        <p:blipFill>
          <a:blip r:embed="rId2"/>
          <a:stretch>
            <a:fillRect/>
          </a:stretch>
        </p:blipFill>
        <p:spPr>
          <a:xfrm>
            <a:off x="6951579" y="0"/>
            <a:ext cx="5080000" cy="6858000"/>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DE1AEC07-3D73-4A38-A0A3-13A347644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5" y="5752348"/>
            <a:ext cx="886408" cy="886408"/>
          </a:xfrm>
          <a:prstGeom prst="rect">
            <a:avLst/>
          </a:prstGeom>
        </p:spPr>
      </p:pic>
    </p:spTree>
    <p:extLst>
      <p:ext uri="{BB962C8B-B14F-4D97-AF65-F5344CB8AC3E}">
        <p14:creationId xmlns:p14="http://schemas.microsoft.com/office/powerpoint/2010/main" val="282836433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295B-0B38-3007-B43D-A15D3045A403}"/>
              </a:ext>
            </a:extLst>
          </p:cNvPr>
          <p:cNvSpPr>
            <a:spLocks noGrp="1"/>
          </p:cNvSpPr>
          <p:nvPr>
            <p:ph type="title"/>
          </p:nvPr>
        </p:nvSpPr>
        <p:spPr>
          <a:xfrm>
            <a:off x="1069848" y="484632"/>
            <a:ext cx="5731336" cy="1609344"/>
          </a:xfrm>
        </p:spPr>
        <p:txBody>
          <a:bodyPr/>
          <a:lstStyle/>
          <a:p>
            <a:r>
              <a:rPr lang="en-US" b="0" i="0" u="none" strike="noStrike">
                <a:solidFill>
                  <a:srgbClr val="000000"/>
                </a:solidFill>
                <a:effectLst/>
                <a:latin typeface="Arial" panose="020B0604020202020204" pitchFamily="34" charset="0"/>
              </a:rPr>
              <a:t>The Shape of a Ship: </a:t>
            </a:r>
            <a:endParaRPr lang="en-US"/>
          </a:p>
        </p:txBody>
      </p:sp>
      <p:sp>
        <p:nvSpPr>
          <p:cNvPr id="3" name="Content Placeholder 2">
            <a:extLst>
              <a:ext uri="{FF2B5EF4-FFF2-40B4-BE49-F238E27FC236}">
                <a16:creationId xmlns:a16="http://schemas.microsoft.com/office/drawing/2014/main" id="{3DDFA9FF-1A57-6CB1-AA6D-5F2F2EF0168A}"/>
              </a:ext>
            </a:extLst>
          </p:cNvPr>
          <p:cNvSpPr>
            <a:spLocks noGrp="1"/>
          </p:cNvSpPr>
          <p:nvPr>
            <p:ph idx="1"/>
          </p:nvPr>
        </p:nvSpPr>
        <p:spPr>
          <a:xfrm>
            <a:off x="1069849" y="2623552"/>
            <a:ext cx="4464678" cy="3548647"/>
          </a:xfrm>
        </p:spPr>
        <p:txBody>
          <a:bodyPr/>
          <a:lstStyle/>
          <a:p>
            <a:r>
              <a:rPr lang="en-US" b="0" i="0" u="none" strike="noStrike" dirty="0">
                <a:solidFill>
                  <a:srgbClr val="000000"/>
                </a:solidFill>
                <a:effectLst/>
                <a:latin typeface="Arial" panose="020B0604020202020204" pitchFamily="34" charset="0"/>
              </a:rPr>
              <a:t>This is the most commonly used shape in the Coptic Orthodox Church. This is symbolic of Noah’s ark as those in Noah’s ark were saved from the flood, likewise the Church of God alone has the ability to save men. This describes the church in the form of a ship.</a:t>
            </a:r>
            <a:endParaRPr lang="en-US" dirty="0"/>
          </a:p>
        </p:txBody>
      </p:sp>
      <p:pic>
        <p:nvPicPr>
          <p:cNvPr id="6" name="Picture 5">
            <a:extLst>
              <a:ext uri="{FF2B5EF4-FFF2-40B4-BE49-F238E27FC236}">
                <a16:creationId xmlns:a16="http://schemas.microsoft.com/office/drawing/2014/main" id="{60D1211A-178E-65E7-7E55-484BA0BAE040}"/>
              </a:ext>
            </a:extLst>
          </p:cNvPr>
          <p:cNvPicPr>
            <a:picLocks noChangeAspect="1"/>
          </p:cNvPicPr>
          <p:nvPr/>
        </p:nvPicPr>
        <p:blipFill>
          <a:blip r:embed="rId2"/>
          <a:srcRect t="29175" r="2924" b="2756"/>
          <a:stretch/>
        </p:blipFill>
        <p:spPr>
          <a:xfrm>
            <a:off x="5560888" y="2195790"/>
            <a:ext cx="6657474" cy="3754708"/>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C58A4BBC-79C0-E3DE-AF92-7E4ECFFF4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5" y="5752348"/>
            <a:ext cx="886408" cy="886408"/>
          </a:xfrm>
          <a:prstGeom prst="rect">
            <a:avLst/>
          </a:prstGeom>
        </p:spPr>
      </p:pic>
    </p:spTree>
    <p:extLst>
      <p:ext uri="{BB962C8B-B14F-4D97-AF65-F5344CB8AC3E}">
        <p14:creationId xmlns:p14="http://schemas.microsoft.com/office/powerpoint/2010/main" val="277642083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5</TotalTime>
  <Words>118</Words>
  <Application>Microsoft Office PowerPoint</Application>
  <PresentationFormat>Widescreen</PresentationFormat>
  <Paragraphs>7</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Rockwell</vt:lpstr>
      <vt:lpstr>Rockwell Condensed</vt:lpstr>
      <vt:lpstr>Rockwell Extra Bold</vt:lpstr>
      <vt:lpstr>Wingdings</vt:lpstr>
      <vt:lpstr>Wood Type</vt:lpstr>
      <vt:lpstr>The church’s Shapes </vt:lpstr>
      <vt:lpstr>The Cruciform Shape:</vt:lpstr>
      <vt:lpstr>The Circular Shape: </vt:lpstr>
      <vt:lpstr>The Shape of a 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church’s Shapes</dc:title>
  <dc:creator>christy sawiros</dc:creator>
  <cp:lastModifiedBy>HELEN MICHAEL</cp:lastModifiedBy>
  <cp:revision>7</cp:revision>
  <dcterms:created xsi:type="dcterms:W3CDTF">2024-08-21T02:11:05Z</dcterms:created>
  <dcterms:modified xsi:type="dcterms:W3CDTF">2024-09-04T02:01:33Z</dcterms:modified>
</cp:coreProperties>
</file>